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72" r:id="rId3"/>
    <p:sldId id="277" r:id="rId4"/>
    <p:sldId id="340" r:id="rId5"/>
    <p:sldId id="365" r:id="rId6"/>
    <p:sldId id="374" r:id="rId7"/>
    <p:sldId id="375" r:id="rId8"/>
    <p:sldId id="376" r:id="rId9"/>
    <p:sldId id="377" r:id="rId10"/>
    <p:sldId id="381" r:id="rId11"/>
    <p:sldId id="379" r:id="rId12"/>
    <p:sldId id="380" r:id="rId13"/>
    <p:sldId id="366" r:id="rId14"/>
    <p:sldId id="368" r:id="rId15"/>
    <p:sldId id="383" r:id="rId16"/>
    <p:sldId id="399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3" r:id="rId28"/>
    <p:sldId id="384" r:id="rId29"/>
    <p:sldId id="373" r:id="rId30"/>
    <p:sldId id="385" r:id="rId31"/>
    <p:sldId id="420" r:id="rId32"/>
    <p:sldId id="306" r:id="rId33"/>
    <p:sldId id="343" r:id="rId34"/>
    <p:sldId id="344" r:id="rId35"/>
    <p:sldId id="387" r:id="rId36"/>
    <p:sldId id="388" r:id="rId37"/>
    <p:sldId id="390" r:id="rId38"/>
    <p:sldId id="389" r:id="rId39"/>
    <p:sldId id="396" r:id="rId40"/>
    <p:sldId id="414" r:id="rId41"/>
    <p:sldId id="398" r:id="rId42"/>
    <p:sldId id="416" r:id="rId43"/>
    <p:sldId id="353" r:id="rId44"/>
    <p:sldId id="417" r:id="rId45"/>
    <p:sldId id="354" r:id="rId46"/>
    <p:sldId id="418" r:id="rId47"/>
    <p:sldId id="419" r:id="rId48"/>
    <p:sldId id="411" r:id="rId49"/>
    <p:sldId id="412" r:id="rId50"/>
    <p:sldId id="461" r:id="rId51"/>
    <p:sldId id="422" r:id="rId52"/>
    <p:sldId id="342" r:id="rId53"/>
    <p:sldId id="421" r:id="rId54"/>
    <p:sldId id="424" r:id="rId55"/>
    <p:sldId id="425" r:id="rId56"/>
    <p:sldId id="426" r:id="rId57"/>
    <p:sldId id="427" r:id="rId58"/>
    <p:sldId id="428" r:id="rId59"/>
    <p:sldId id="429" r:id="rId60"/>
    <p:sldId id="438" r:id="rId61"/>
    <p:sldId id="432" r:id="rId62"/>
    <p:sldId id="434" r:id="rId63"/>
    <p:sldId id="439" r:id="rId64"/>
    <p:sldId id="436" r:id="rId65"/>
    <p:sldId id="441" r:id="rId66"/>
    <p:sldId id="437" r:id="rId67"/>
    <p:sldId id="463" r:id="rId6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B4FF"/>
    <a:srgbClr val="3494BA"/>
    <a:srgbClr val="58B6C0"/>
    <a:srgbClr val="578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93609" autoAdjust="0"/>
  </p:normalViewPr>
  <p:slideViewPr>
    <p:cSldViewPr snapToGrid="0">
      <p:cViewPr varScale="1">
        <p:scale>
          <a:sx n="83" d="100"/>
          <a:sy n="83" d="100"/>
        </p:scale>
        <p:origin x="8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8FE09E-E240-4E53-B143-536A84C35E90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507970E-2AD1-4483-B4CA-DB69B2AE318C}">
      <dgm:prSet/>
      <dgm:spPr/>
      <dgm:t>
        <a:bodyPr/>
        <a:lstStyle/>
        <a:p>
          <a:pPr>
            <a:lnSpc>
              <a:spcPct val="100000"/>
            </a:lnSpc>
          </a:pPr>
          <a:r>
            <a:rPr lang="ru-RU" dirty="0">
              <a:solidFill>
                <a:schemeClr val="bg1"/>
              </a:solidFill>
              <a:latin typeface="Verdana Pro Black" panose="020B0A04030504040204" pitchFamily="34" charset="0"/>
            </a:rPr>
            <a:t>МАЛЫЕ ГРУППЫ </a:t>
          </a:r>
        </a:p>
        <a:p>
          <a:pPr>
            <a:lnSpc>
              <a:spcPct val="100000"/>
            </a:lnSpc>
          </a:pPr>
          <a:r>
            <a:rPr lang="ru-RU" dirty="0">
              <a:solidFill>
                <a:schemeClr val="bg1"/>
              </a:solidFill>
              <a:latin typeface="Verdana Pro Black" panose="020B0A04030504040204" pitchFamily="34" charset="0"/>
            </a:rPr>
            <a:t>2-3 ЧЕЛОВЕКА </a:t>
          </a:r>
          <a:endParaRPr lang="en-US" dirty="0">
            <a:solidFill>
              <a:schemeClr val="bg1"/>
            </a:solidFill>
            <a:latin typeface="Verdana Pro Black" panose="020B0A04030504040204" pitchFamily="34" charset="0"/>
          </a:endParaRPr>
        </a:p>
      </dgm:t>
    </dgm:pt>
    <dgm:pt modelId="{F24DF790-E809-42B7-AC6D-BCB1F398AD81}" type="parTrans" cxnId="{D24E396E-BEA7-4978-9B43-AED6A48D5275}">
      <dgm:prSet/>
      <dgm:spPr/>
      <dgm:t>
        <a:bodyPr/>
        <a:lstStyle/>
        <a:p>
          <a:endParaRPr lang="en-US"/>
        </a:p>
      </dgm:t>
    </dgm:pt>
    <dgm:pt modelId="{9E00E054-5490-4372-81A4-40015FE47116}" type="sibTrans" cxnId="{D24E396E-BEA7-4978-9B43-AED6A48D5275}">
      <dgm:prSet/>
      <dgm:spPr/>
      <dgm:t>
        <a:bodyPr/>
        <a:lstStyle/>
        <a:p>
          <a:endParaRPr lang="en-US"/>
        </a:p>
      </dgm:t>
    </dgm:pt>
    <dgm:pt modelId="{299A5BB3-C8EC-45D6-A7D3-531ADCD63FE3}">
      <dgm:prSet/>
      <dgm:spPr/>
      <dgm:t>
        <a:bodyPr/>
        <a:lstStyle/>
        <a:p>
          <a:pPr>
            <a:lnSpc>
              <a:spcPct val="100000"/>
            </a:lnSpc>
          </a:pPr>
          <a:r>
            <a:rPr lang="ru-RU" dirty="0">
              <a:solidFill>
                <a:schemeClr val="bg1"/>
              </a:solidFill>
              <a:latin typeface="Verdana Pro Black" panose="020B0A04030504040204" pitchFamily="34" charset="0"/>
            </a:rPr>
            <a:t>СРЕДНИЕ ГРУППЫ </a:t>
          </a:r>
        </a:p>
        <a:p>
          <a:pPr>
            <a:lnSpc>
              <a:spcPct val="100000"/>
            </a:lnSpc>
          </a:pPr>
          <a:r>
            <a:rPr lang="ru-RU" dirty="0">
              <a:solidFill>
                <a:schemeClr val="bg1"/>
              </a:solidFill>
              <a:latin typeface="Verdana Pro Black" panose="020B0A04030504040204" pitchFamily="34" charset="0"/>
            </a:rPr>
            <a:t>4-6 ЧЕЛОВЕКА</a:t>
          </a:r>
          <a:endParaRPr lang="en-US" dirty="0">
            <a:solidFill>
              <a:schemeClr val="bg1"/>
            </a:solidFill>
            <a:latin typeface="Verdana Pro Black" panose="020B0A04030504040204" pitchFamily="34" charset="0"/>
          </a:endParaRPr>
        </a:p>
      </dgm:t>
    </dgm:pt>
    <dgm:pt modelId="{68DC9A05-8C91-4FA1-AA86-D9F895089E62}" type="parTrans" cxnId="{A6756467-868B-4B4A-87A5-8A718997D2E4}">
      <dgm:prSet/>
      <dgm:spPr/>
      <dgm:t>
        <a:bodyPr/>
        <a:lstStyle/>
        <a:p>
          <a:endParaRPr lang="en-US"/>
        </a:p>
      </dgm:t>
    </dgm:pt>
    <dgm:pt modelId="{EE7A5A51-0648-4FE1-BB24-862E8F38ACD2}" type="sibTrans" cxnId="{A6756467-868B-4B4A-87A5-8A718997D2E4}">
      <dgm:prSet/>
      <dgm:spPr/>
      <dgm:t>
        <a:bodyPr/>
        <a:lstStyle/>
        <a:p>
          <a:endParaRPr lang="en-US"/>
        </a:p>
      </dgm:t>
    </dgm:pt>
    <dgm:pt modelId="{F487A88E-9BCB-4364-B4B4-1F245DC26677}" type="pres">
      <dgm:prSet presAssocID="{148FE09E-E240-4E53-B143-536A84C35E90}" presName="root" presStyleCnt="0">
        <dgm:presLayoutVars>
          <dgm:dir/>
          <dgm:resizeHandles val="exact"/>
        </dgm:presLayoutVars>
      </dgm:prSet>
      <dgm:spPr/>
    </dgm:pt>
    <dgm:pt modelId="{785FFD66-D771-46E2-A087-7452DF049D53}" type="pres">
      <dgm:prSet presAssocID="{B507970E-2AD1-4483-B4CA-DB69B2AE318C}" presName="compNode" presStyleCnt="0"/>
      <dgm:spPr/>
    </dgm:pt>
    <dgm:pt modelId="{D09A4C76-C99F-4BDA-AB67-8C5F8E7F3AA2}" type="pres">
      <dgm:prSet presAssocID="{B507970E-2AD1-4483-B4CA-DB69B2AE318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m"/>
        </a:ext>
      </dgm:extLst>
    </dgm:pt>
    <dgm:pt modelId="{0DAF3294-0982-44FD-BAC1-F174EB0C8D3E}" type="pres">
      <dgm:prSet presAssocID="{B507970E-2AD1-4483-B4CA-DB69B2AE318C}" presName="spaceRect" presStyleCnt="0"/>
      <dgm:spPr/>
    </dgm:pt>
    <dgm:pt modelId="{F910253E-2A73-45B5-AC1B-317974A514DE}" type="pres">
      <dgm:prSet presAssocID="{B507970E-2AD1-4483-B4CA-DB69B2AE318C}" presName="textRect" presStyleLbl="revTx" presStyleIdx="0" presStyleCnt="2">
        <dgm:presLayoutVars>
          <dgm:chMax val="1"/>
          <dgm:chPref val="1"/>
        </dgm:presLayoutVars>
      </dgm:prSet>
      <dgm:spPr/>
    </dgm:pt>
    <dgm:pt modelId="{C553E0A5-2C9B-4C9E-8571-77D286BE973C}" type="pres">
      <dgm:prSet presAssocID="{9E00E054-5490-4372-81A4-40015FE47116}" presName="sibTrans" presStyleCnt="0"/>
      <dgm:spPr/>
    </dgm:pt>
    <dgm:pt modelId="{1A498B76-143A-40F9-BF63-60CC58A747CD}" type="pres">
      <dgm:prSet presAssocID="{299A5BB3-C8EC-45D6-A7D3-531ADCD63FE3}" presName="compNode" presStyleCnt="0"/>
      <dgm:spPr/>
    </dgm:pt>
    <dgm:pt modelId="{0FF9E099-F979-4BED-AA79-72C557096699}" type="pres">
      <dgm:prSet presAssocID="{299A5BB3-C8EC-45D6-A7D3-531ADCD63FE3}" presName="iconRect" presStyleLbl="node1" presStyleIdx="1" presStyleCnt="2"/>
      <dgm:spPr>
        <a:blipFill>
          <a:blip xmlns:r="http://schemas.openxmlformats.org/officeDocument/2006/relationships" r:embed="rId3">
            <a:duotone>
              <a:schemeClr val="accent5">
                <a:hueOff val="787450"/>
                <a:satOff val="42288"/>
                <a:lumOff val="-15294"/>
                <a:alphaOff val="0"/>
                <a:shade val="20000"/>
                <a:satMod val="200000"/>
              </a:schemeClr>
              <a:schemeClr val="accent5">
                <a:hueOff val="787450"/>
                <a:satOff val="42288"/>
                <a:lumOff val="-15294"/>
                <a:alphaOff val="0"/>
                <a:tint val="12000"/>
                <a:satMod val="190000"/>
              </a:schemeClr>
            </a:duotone>
          </a:blip>
          <a:srcRect/>
          <a:stretch>
            <a:fillRect/>
          </a:stretch>
        </a:blipFill>
        <a:ln>
          <a:noFill/>
        </a:ln>
      </dgm:spPr>
    </dgm:pt>
    <dgm:pt modelId="{26319FAC-3D07-473B-BD01-7E6079ACC633}" type="pres">
      <dgm:prSet presAssocID="{299A5BB3-C8EC-45D6-A7D3-531ADCD63FE3}" presName="spaceRect" presStyleCnt="0"/>
      <dgm:spPr/>
    </dgm:pt>
    <dgm:pt modelId="{11AB5F88-98E5-49BE-84BD-88B3B2A1BCAC}" type="pres">
      <dgm:prSet presAssocID="{299A5BB3-C8EC-45D6-A7D3-531ADCD63FE3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6756467-868B-4B4A-87A5-8A718997D2E4}" srcId="{148FE09E-E240-4E53-B143-536A84C35E90}" destId="{299A5BB3-C8EC-45D6-A7D3-531ADCD63FE3}" srcOrd="1" destOrd="0" parTransId="{68DC9A05-8C91-4FA1-AA86-D9F895089E62}" sibTransId="{EE7A5A51-0648-4FE1-BB24-862E8F38ACD2}"/>
    <dgm:cxn modelId="{D24E396E-BEA7-4978-9B43-AED6A48D5275}" srcId="{148FE09E-E240-4E53-B143-536A84C35E90}" destId="{B507970E-2AD1-4483-B4CA-DB69B2AE318C}" srcOrd="0" destOrd="0" parTransId="{F24DF790-E809-42B7-AC6D-BCB1F398AD81}" sibTransId="{9E00E054-5490-4372-81A4-40015FE47116}"/>
    <dgm:cxn modelId="{7992268F-43AD-496D-A24A-6AB13C84E970}" type="presOf" srcId="{B507970E-2AD1-4483-B4CA-DB69B2AE318C}" destId="{F910253E-2A73-45B5-AC1B-317974A514DE}" srcOrd="0" destOrd="0" presId="urn:microsoft.com/office/officeart/2018/2/layout/IconLabelList"/>
    <dgm:cxn modelId="{BD2F7EB1-5DCD-45D8-A732-F97D2457903D}" type="presOf" srcId="{299A5BB3-C8EC-45D6-A7D3-531ADCD63FE3}" destId="{11AB5F88-98E5-49BE-84BD-88B3B2A1BCAC}" srcOrd="0" destOrd="0" presId="urn:microsoft.com/office/officeart/2018/2/layout/IconLabelList"/>
    <dgm:cxn modelId="{9FF79DD0-1EC1-41A1-ADAE-AA6390C3F67A}" type="presOf" srcId="{148FE09E-E240-4E53-B143-536A84C35E90}" destId="{F487A88E-9BCB-4364-B4B4-1F245DC26677}" srcOrd="0" destOrd="0" presId="urn:microsoft.com/office/officeart/2018/2/layout/IconLabelList"/>
    <dgm:cxn modelId="{1BBAEE28-1410-494A-A50E-029DD34E34E7}" type="presParOf" srcId="{F487A88E-9BCB-4364-B4B4-1F245DC26677}" destId="{785FFD66-D771-46E2-A087-7452DF049D53}" srcOrd="0" destOrd="0" presId="urn:microsoft.com/office/officeart/2018/2/layout/IconLabelList"/>
    <dgm:cxn modelId="{0F44027F-F79A-4B7E-8956-99A86214DEDE}" type="presParOf" srcId="{785FFD66-D771-46E2-A087-7452DF049D53}" destId="{D09A4C76-C99F-4BDA-AB67-8C5F8E7F3AA2}" srcOrd="0" destOrd="0" presId="urn:microsoft.com/office/officeart/2018/2/layout/IconLabelList"/>
    <dgm:cxn modelId="{992DF9B0-5726-4A45-8C7B-4A27893AF33F}" type="presParOf" srcId="{785FFD66-D771-46E2-A087-7452DF049D53}" destId="{0DAF3294-0982-44FD-BAC1-F174EB0C8D3E}" srcOrd="1" destOrd="0" presId="urn:microsoft.com/office/officeart/2018/2/layout/IconLabelList"/>
    <dgm:cxn modelId="{F45364CC-5BF2-4A20-A755-3DCE4A49EB37}" type="presParOf" srcId="{785FFD66-D771-46E2-A087-7452DF049D53}" destId="{F910253E-2A73-45B5-AC1B-317974A514DE}" srcOrd="2" destOrd="0" presId="urn:microsoft.com/office/officeart/2018/2/layout/IconLabelList"/>
    <dgm:cxn modelId="{8E823380-922E-41CE-8307-0C89F80C50F1}" type="presParOf" srcId="{F487A88E-9BCB-4364-B4B4-1F245DC26677}" destId="{C553E0A5-2C9B-4C9E-8571-77D286BE973C}" srcOrd="1" destOrd="0" presId="urn:microsoft.com/office/officeart/2018/2/layout/IconLabelList"/>
    <dgm:cxn modelId="{00EC81B6-BF7B-45BA-8088-E0A1A96679BB}" type="presParOf" srcId="{F487A88E-9BCB-4364-B4B4-1F245DC26677}" destId="{1A498B76-143A-40F9-BF63-60CC58A747CD}" srcOrd="2" destOrd="0" presId="urn:microsoft.com/office/officeart/2018/2/layout/IconLabelList"/>
    <dgm:cxn modelId="{97DBEEBA-196A-46A6-BA21-F22A152ACE58}" type="presParOf" srcId="{1A498B76-143A-40F9-BF63-60CC58A747CD}" destId="{0FF9E099-F979-4BED-AA79-72C557096699}" srcOrd="0" destOrd="0" presId="urn:microsoft.com/office/officeart/2018/2/layout/IconLabelList"/>
    <dgm:cxn modelId="{46B08628-FBE0-4285-9023-F88CB023045E}" type="presParOf" srcId="{1A498B76-143A-40F9-BF63-60CC58A747CD}" destId="{26319FAC-3D07-473B-BD01-7E6079ACC633}" srcOrd="1" destOrd="0" presId="urn:microsoft.com/office/officeart/2018/2/layout/IconLabelList"/>
    <dgm:cxn modelId="{32BB6E93-1CBB-477C-83A6-63EF78D161CE}" type="presParOf" srcId="{1A498B76-143A-40F9-BF63-60CC58A747CD}" destId="{11AB5F88-98E5-49BE-84BD-88B3B2A1BCA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C8C5E7-1BF8-4F1E-995E-68BECE25504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F488BDA-C063-4CBF-A52B-ADE4D7F4A22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600" b="1">
              <a:solidFill>
                <a:schemeClr val="bg1"/>
              </a:solidFill>
            </a:rPr>
            <a:t>Индивидуальные ТТД</a:t>
          </a:r>
          <a:endParaRPr lang="en-US" sz="1600">
            <a:solidFill>
              <a:schemeClr val="bg1"/>
            </a:solidFill>
          </a:endParaRPr>
        </a:p>
      </dgm:t>
    </dgm:pt>
    <dgm:pt modelId="{FE6D69AD-FB32-466F-9182-85753549E4DC}" type="parTrans" cxnId="{C6C0A02E-2662-4CE0-B94D-50B1AC660506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884CA325-6281-464C-891B-784482D35C1A}" type="sibTrans" cxnId="{C6C0A02E-2662-4CE0-B94D-50B1AC660506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D9806F11-A4EB-48E1-902A-500F186F0A76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600" b="1" dirty="0">
              <a:solidFill>
                <a:schemeClr val="bg1"/>
              </a:solidFill>
            </a:rPr>
            <a:t>Групповые ТТД в малых группах</a:t>
          </a:r>
          <a:endParaRPr lang="en-US" sz="1600" b="1" dirty="0">
            <a:solidFill>
              <a:schemeClr val="bg1"/>
            </a:solidFill>
          </a:endParaRPr>
        </a:p>
        <a:p>
          <a:pPr>
            <a:lnSpc>
              <a:spcPct val="100000"/>
            </a:lnSpc>
            <a:defRPr cap="all"/>
          </a:pPr>
          <a:r>
            <a:rPr lang="en-US" sz="1600" b="1" dirty="0">
              <a:solidFill>
                <a:schemeClr val="bg1"/>
              </a:solidFill>
            </a:rPr>
            <a:t>(2-3)</a:t>
          </a:r>
          <a:endParaRPr lang="en-US" sz="1600" dirty="0">
            <a:solidFill>
              <a:schemeClr val="bg1"/>
            </a:solidFill>
          </a:endParaRPr>
        </a:p>
      </dgm:t>
    </dgm:pt>
    <dgm:pt modelId="{FACCCB99-A010-4EC1-9AAA-F28333BFB251}" type="parTrans" cxnId="{35D4B022-EFFF-4150-A804-07E8F5BE2DF9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C36850B5-E993-4900-9519-9103518FC74A}" type="sibTrans" cxnId="{35D4B022-EFFF-4150-A804-07E8F5BE2DF9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90BC1A11-8560-4190-8AA5-DA46D369E567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600" b="1" dirty="0">
              <a:solidFill>
                <a:schemeClr val="bg1"/>
              </a:solidFill>
            </a:rPr>
            <a:t>Групповые ТТД в средних группах</a:t>
          </a:r>
          <a:endParaRPr lang="en-US" sz="1600" b="1" dirty="0">
            <a:solidFill>
              <a:schemeClr val="bg1"/>
            </a:solidFill>
          </a:endParaRPr>
        </a:p>
        <a:p>
          <a:pPr>
            <a:lnSpc>
              <a:spcPct val="100000"/>
            </a:lnSpc>
            <a:defRPr cap="all"/>
          </a:pPr>
          <a:r>
            <a:rPr lang="en-US" sz="1600" b="1" dirty="0">
              <a:solidFill>
                <a:schemeClr val="bg1"/>
              </a:solidFill>
            </a:rPr>
            <a:t>(4-6)</a:t>
          </a:r>
          <a:endParaRPr lang="en-US" sz="1600" dirty="0">
            <a:solidFill>
              <a:schemeClr val="bg1"/>
            </a:solidFill>
          </a:endParaRPr>
        </a:p>
      </dgm:t>
    </dgm:pt>
    <dgm:pt modelId="{BD6F11EB-45DE-4A29-A814-283B29A0032F}" type="parTrans" cxnId="{61A3757E-2D13-486B-80C1-891B8D4ED796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54FCA483-277F-49BA-86F7-686FCB0DC635}" type="sibTrans" cxnId="{61A3757E-2D13-486B-80C1-891B8D4ED796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39BFA106-10BE-4D4F-B086-1C114976F8E0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600" b="1" dirty="0">
              <a:solidFill>
                <a:schemeClr val="bg1"/>
              </a:solidFill>
            </a:rPr>
            <a:t>Групповые ТТД в больших группах</a:t>
          </a:r>
          <a:endParaRPr lang="en-US" sz="1600" b="1" dirty="0">
            <a:solidFill>
              <a:schemeClr val="bg1"/>
            </a:solidFill>
          </a:endParaRPr>
        </a:p>
        <a:p>
          <a:pPr>
            <a:lnSpc>
              <a:spcPct val="100000"/>
            </a:lnSpc>
            <a:defRPr cap="all"/>
          </a:pPr>
          <a:r>
            <a:rPr lang="en-US" sz="1600" b="1" dirty="0">
              <a:solidFill>
                <a:schemeClr val="bg1"/>
              </a:solidFill>
            </a:rPr>
            <a:t>(7-10)</a:t>
          </a:r>
          <a:endParaRPr lang="en-US" sz="1600" dirty="0">
            <a:solidFill>
              <a:schemeClr val="bg1"/>
            </a:solidFill>
          </a:endParaRPr>
        </a:p>
      </dgm:t>
    </dgm:pt>
    <dgm:pt modelId="{49D094C9-615D-4FD4-8D56-1498D4978E47}" type="parTrans" cxnId="{BB6AD4A9-503E-40AA-9B38-561DDC9A6E5E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F621DC83-42B1-4302-92D4-E4AA3AAE4377}" type="sibTrans" cxnId="{BB6AD4A9-503E-40AA-9B38-561DDC9A6E5E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661E76BD-23F3-47C2-9F95-42CF79579F6F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600" b="1" dirty="0">
              <a:solidFill>
                <a:schemeClr val="bg1"/>
              </a:solidFill>
            </a:rPr>
            <a:t>Командные ТТД</a:t>
          </a:r>
          <a:endParaRPr lang="en-US" sz="1600" b="1" dirty="0">
            <a:solidFill>
              <a:schemeClr val="bg1"/>
            </a:solidFill>
          </a:endParaRPr>
        </a:p>
        <a:p>
          <a:pPr>
            <a:lnSpc>
              <a:spcPct val="100000"/>
            </a:lnSpc>
            <a:defRPr cap="all"/>
          </a:pPr>
          <a:r>
            <a:rPr lang="en-US" sz="1600" b="1" dirty="0">
              <a:solidFill>
                <a:schemeClr val="bg1"/>
              </a:solidFill>
            </a:rPr>
            <a:t>(10+</a:t>
          </a:r>
          <a:r>
            <a:rPr lang="ru-RU" sz="1600" b="1" dirty="0" err="1">
              <a:solidFill>
                <a:schemeClr val="bg1"/>
              </a:solidFill>
            </a:rPr>
            <a:t>Вр</a:t>
          </a:r>
          <a:r>
            <a:rPr lang="en-US" sz="1600" b="1" dirty="0">
              <a:solidFill>
                <a:schemeClr val="bg1"/>
              </a:solidFill>
            </a:rPr>
            <a:t>)</a:t>
          </a:r>
          <a:endParaRPr lang="en-US" sz="1600" dirty="0">
            <a:solidFill>
              <a:schemeClr val="bg1"/>
            </a:solidFill>
          </a:endParaRPr>
        </a:p>
      </dgm:t>
    </dgm:pt>
    <dgm:pt modelId="{5F7B22D5-322C-4E11-BFFC-22E75AF9319B}" type="parTrans" cxnId="{E12CAD82-DB96-4CEB-99D8-AF97BE1FA683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F55686A3-0C19-45C7-8EFD-99902D3D8C07}" type="sibTrans" cxnId="{E12CAD82-DB96-4CEB-99D8-AF97BE1FA683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51BBD5C0-128E-4838-8F8D-8C613E81FA1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ru-RU" sz="1600" b="1">
              <a:solidFill>
                <a:schemeClr val="bg1"/>
              </a:solidFill>
            </a:rPr>
            <a:t>Игрок для команды мастеров</a:t>
          </a:r>
          <a:br>
            <a:rPr lang="en-US" sz="1600" b="1">
              <a:solidFill>
                <a:schemeClr val="bg1"/>
              </a:solidFill>
            </a:rPr>
          </a:br>
          <a:br>
            <a:rPr lang="en-US" sz="1600" b="1">
              <a:solidFill>
                <a:schemeClr val="bg1"/>
              </a:solidFill>
            </a:rPr>
          </a:br>
          <a:br>
            <a:rPr lang="en-US" sz="1600" b="1">
              <a:solidFill>
                <a:schemeClr val="bg1"/>
              </a:solidFill>
            </a:rPr>
          </a:br>
          <a:br>
            <a:rPr lang="en-US" sz="1600" b="1">
              <a:solidFill>
                <a:schemeClr val="bg1"/>
              </a:solidFill>
            </a:rPr>
          </a:br>
          <a:br>
            <a:rPr lang="en-US" sz="1600" b="1">
              <a:solidFill>
                <a:schemeClr val="bg1"/>
              </a:solidFill>
            </a:rPr>
          </a:br>
          <a:endParaRPr lang="en-US" sz="1600">
            <a:solidFill>
              <a:schemeClr val="bg1"/>
            </a:solidFill>
          </a:endParaRPr>
        </a:p>
      </dgm:t>
    </dgm:pt>
    <dgm:pt modelId="{6CB1A988-674A-4F43-9829-127622EB555B}" type="parTrans" cxnId="{02C6B801-6EDF-4A5F-B6CC-2F6240F48F1F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18A0BDDD-8083-4B51-B804-A12128E4EA25}" type="sibTrans" cxnId="{02C6B801-6EDF-4A5F-B6CC-2F6240F48F1F}">
      <dgm:prSet/>
      <dgm:spPr/>
      <dgm:t>
        <a:bodyPr/>
        <a:lstStyle/>
        <a:p>
          <a:endParaRPr lang="en-US" sz="2800">
            <a:solidFill>
              <a:schemeClr val="bg1"/>
            </a:solidFill>
          </a:endParaRPr>
        </a:p>
      </dgm:t>
    </dgm:pt>
    <dgm:pt modelId="{C37D5419-7DFF-45DC-966F-D3495952C6B5}" type="pres">
      <dgm:prSet presAssocID="{2AC8C5E7-1BF8-4F1E-995E-68BECE25504B}" presName="root" presStyleCnt="0">
        <dgm:presLayoutVars>
          <dgm:dir/>
          <dgm:resizeHandles val="exact"/>
        </dgm:presLayoutVars>
      </dgm:prSet>
      <dgm:spPr/>
    </dgm:pt>
    <dgm:pt modelId="{267BCD27-6B47-4FEB-883A-C8778EF0499D}" type="pres">
      <dgm:prSet presAssocID="{9F488BDA-C063-4CBF-A52B-ADE4D7F4A220}" presName="compNode" presStyleCnt="0"/>
      <dgm:spPr/>
    </dgm:pt>
    <dgm:pt modelId="{CD7A6B3E-8D41-4AA2-8D16-BA497966DA0D}" type="pres">
      <dgm:prSet presAssocID="{9F488BDA-C063-4CBF-A52B-ADE4D7F4A220}" presName="iconBgRect" presStyleLbl="bgShp" presStyleIdx="0" presStyleCnt="6"/>
      <dgm:spPr/>
    </dgm:pt>
    <dgm:pt modelId="{2D0F77B6-476A-4288-92FB-C0BFC0BE1AB6}" type="pres">
      <dgm:prSet presAssocID="{9F488BDA-C063-4CBF-A52B-ADE4D7F4A220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8250C7F3-5BAD-47C4-BCB7-A891911C64F1}" type="pres">
      <dgm:prSet presAssocID="{9F488BDA-C063-4CBF-A52B-ADE4D7F4A220}" presName="spaceRect" presStyleCnt="0"/>
      <dgm:spPr/>
    </dgm:pt>
    <dgm:pt modelId="{37F29A41-0D06-4B27-A096-AF79EC70E3B8}" type="pres">
      <dgm:prSet presAssocID="{9F488BDA-C063-4CBF-A52B-ADE4D7F4A220}" presName="textRect" presStyleLbl="revTx" presStyleIdx="0" presStyleCnt="6" custScaleX="121781">
        <dgm:presLayoutVars>
          <dgm:chMax val="1"/>
          <dgm:chPref val="1"/>
        </dgm:presLayoutVars>
      </dgm:prSet>
      <dgm:spPr/>
    </dgm:pt>
    <dgm:pt modelId="{9A64C803-CB3E-492E-957E-615D9D0ADF41}" type="pres">
      <dgm:prSet presAssocID="{884CA325-6281-464C-891B-784482D35C1A}" presName="sibTrans" presStyleCnt="0"/>
      <dgm:spPr/>
    </dgm:pt>
    <dgm:pt modelId="{61ED4C5F-72E0-450A-B2CB-786AA1DD362A}" type="pres">
      <dgm:prSet presAssocID="{D9806F11-A4EB-48E1-902A-500F186F0A76}" presName="compNode" presStyleCnt="0"/>
      <dgm:spPr/>
    </dgm:pt>
    <dgm:pt modelId="{64C574EF-388E-4700-A06A-E3F8F674AD43}" type="pres">
      <dgm:prSet presAssocID="{D9806F11-A4EB-48E1-902A-500F186F0A76}" presName="iconBgRect" presStyleLbl="bgShp" presStyleIdx="1" presStyleCnt="6"/>
      <dgm:spPr/>
    </dgm:pt>
    <dgm:pt modelId="{FD2FB9C4-5F8E-4CCA-8985-0BA9041F2C4E}" type="pres">
      <dgm:prSet presAssocID="{D9806F11-A4EB-48E1-902A-500F186F0A76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E3472858-1E0B-4942-A65B-EE095A216593}" type="pres">
      <dgm:prSet presAssocID="{D9806F11-A4EB-48E1-902A-500F186F0A76}" presName="spaceRect" presStyleCnt="0"/>
      <dgm:spPr/>
    </dgm:pt>
    <dgm:pt modelId="{8C649402-985F-4DC5-B37B-D7ED62E04C20}" type="pres">
      <dgm:prSet presAssocID="{D9806F11-A4EB-48E1-902A-500F186F0A76}" presName="textRect" presStyleLbl="revTx" presStyleIdx="1" presStyleCnt="6">
        <dgm:presLayoutVars>
          <dgm:chMax val="1"/>
          <dgm:chPref val="1"/>
        </dgm:presLayoutVars>
      </dgm:prSet>
      <dgm:spPr/>
    </dgm:pt>
    <dgm:pt modelId="{64EF26D1-3AF2-404B-A996-C49453DF6FC5}" type="pres">
      <dgm:prSet presAssocID="{C36850B5-E993-4900-9519-9103518FC74A}" presName="sibTrans" presStyleCnt="0"/>
      <dgm:spPr/>
    </dgm:pt>
    <dgm:pt modelId="{4C52C078-3EC8-498A-B340-54B6E912BDCF}" type="pres">
      <dgm:prSet presAssocID="{90BC1A11-8560-4190-8AA5-DA46D369E567}" presName="compNode" presStyleCnt="0"/>
      <dgm:spPr/>
    </dgm:pt>
    <dgm:pt modelId="{48423517-498E-4941-BC85-F45323A66CD7}" type="pres">
      <dgm:prSet presAssocID="{90BC1A11-8560-4190-8AA5-DA46D369E567}" presName="iconBgRect" presStyleLbl="bgShp" presStyleIdx="2" presStyleCnt="6"/>
      <dgm:spPr/>
    </dgm:pt>
    <dgm:pt modelId="{D8918CAF-6D58-46BF-BB67-12C9DF916128}" type="pres">
      <dgm:prSet presAssocID="{90BC1A11-8560-4190-8AA5-DA46D369E567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ппа мужчин"/>
        </a:ext>
      </dgm:extLst>
    </dgm:pt>
    <dgm:pt modelId="{6A1C8ED9-0EA4-4503-86C1-E4F7DFEACFF9}" type="pres">
      <dgm:prSet presAssocID="{90BC1A11-8560-4190-8AA5-DA46D369E567}" presName="spaceRect" presStyleCnt="0"/>
      <dgm:spPr/>
    </dgm:pt>
    <dgm:pt modelId="{E06B14BC-6B4F-47A7-81F5-E51A876177E5}" type="pres">
      <dgm:prSet presAssocID="{90BC1A11-8560-4190-8AA5-DA46D369E567}" presName="textRect" presStyleLbl="revTx" presStyleIdx="2" presStyleCnt="6">
        <dgm:presLayoutVars>
          <dgm:chMax val="1"/>
          <dgm:chPref val="1"/>
        </dgm:presLayoutVars>
      </dgm:prSet>
      <dgm:spPr/>
    </dgm:pt>
    <dgm:pt modelId="{FD36FF86-F2B4-4348-8499-5FDF9B9C0520}" type="pres">
      <dgm:prSet presAssocID="{54FCA483-277F-49BA-86F7-686FCB0DC635}" presName="sibTrans" presStyleCnt="0"/>
      <dgm:spPr/>
    </dgm:pt>
    <dgm:pt modelId="{76A8F25B-0204-4DD7-B368-F748F3732117}" type="pres">
      <dgm:prSet presAssocID="{39BFA106-10BE-4D4F-B086-1C114976F8E0}" presName="compNode" presStyleCnt="0"/>
      <dgm:spPr/>
    </dgm:pt>
    <dgm:pt modelId="{A0F87E38-8E6E-4D2E-B79E-5B5D861D74F2}" type="pres">
      <dgm:prSet presAssocID="{39BFA106-10BE-4D4F-B086-1C114976F8E0}" presName="iconBgRect" presStyleLbl="bgShp" presStyleIdx="3" presStyleCnt="6"/>
      <dgm:spPr/>
    </dgm:pt>
    <dgm:pt modelId="{4FCD02CD-E489-4234-BE44-E3A956DC8F98}" type="pres">
      <dgm:prSet presAssocID="{39BFA106-10BE-4D4F-B086-1C114976F8E0}" presName="iconRect" presStyleLbl="node1" presStyleIdx="3" presStyleCnt="6" custScaleX="179731" custScaleY="179731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84E528A7-40C3-42A0-AAF8-F5C462C35873}" type="pres">
      <dgm:prSet presAssocID="{39BFA106-10BE-4D4F-B086-1C114976F8E0}" presName="spaceRect" presStyleCnt="0"/>
      <dgm:spPr/>
    </dgm:pt>
    <dgm:pt modelId="{06EBE359-7188-4407-A2A7-3143EAFB2CD9}" type="pres">
      <dgm:prSet presAssocID="{39BFA106-10BE-4D4F-B086-1C114976F8E0}" presName="textRect" presStyleLbl="revTx" presStyleIdx="3" presStyleCnt="6">
        <dgm:presLayoutVars>
          <dgm:chMax val="1"/>
          <dgm:chPref val="1"/>
        </dgm:presLayoutVars>
      </dgm:prSet>
      <dgm:spPr/>
    </dgm:pt>
    <dgm:pt modelId="{5E4D8C6D-3026-4167-813B-D6CD78BE6FF1}" type="pres">
      <dgm:prSet presAssocID="{F621DC83-42B1-4302-92D4-E4AA3AAE4377}" presName="sibTrans" presStyleCnt="0"/>
      <dgm:spPr/>
    </dgm:pt>
    <dgm:pt modelId="{7FF344C3-1B28-4806-82CA-14B7CCA6A67A}" type="pres">
      <dgm:prSet presAssocID="{661E76BD-23F3-47C2-9F95-42CF79579F6F}" presName="compNode" presStyleCnt="0"/>
      <dgm:spPr/>
    </dgm:pt>
    <dgm:pt modelId="{F8392C23-591E-42C2-AA47-874F1921B385}" type="pres">
      <dgm:prSet presAssocID="{661E76BD-23F3-47C2-9F95-42CF79579F6F}" presName="iconBgRect" presStyleLbl="bgShp" presStyleIdx="4" presStyleCnt="6"/>
      <dgm:spPr/>
    </dgm:pt>
    <dgm:pt modelId="{7724637D-D44C-402A-A300-FAF7FAB7BA65}" type="pres">
      <dgm:prSet presAssocID="{661E76BD-23F3-47C2-9F95-42CF79579F6F}" presName="iconRect" presStyleLbl="node1" presStyleIdx="4" presStyleCnt="6"/>
      <dgm:spPr>
        <a:blipFill>
          <a:blip xmlns:r="http://schemas.openxmlformats.org/officeDocument/2006/relationships" r:embed="rId8"/>
          <a:srcRect/>
          <a:stretch>
            <a:fillRect/>
          </a:stretch>
        </a:blipFill>
        <a:ln>
          <a:noFill/>
        </a:ln>
      </dgm:spPr>
    </dgm:pt>
    <dgm:pt modelId="{1CC37B86-16D6-4780-BCD9-5C68E168C9F0}" type="pres">
      <dgm:prSet presAssocID="{661E76BD-23F3-47C2-9F95-42CF79579F6F}" presName="spaceRect" presStyleCnt="0"/>
      <dgm:spPr/>
    </dgm:pt>
    <dgm:pt modelId="{F8254865-D444-40B1-850D-5E633D91EC0C}" type="pres">
      <dgm:prSet presAssocID="{661E76BD-23F3-47C2-9F95-42CF79579F6F}" presName="textRect" presStyleLbl="revTx" presStyleIdx="4" presStyleCnt="6">
        <dgm:presLayoutVars>
          <dgm:chMax val="1"/>
          <dgm:chPref val="1"/>
        </dgm:presLayoutVars>
      </dgm:prSet>
      <dgm:spPr/>
    </dgm:pt>
    <dgm:pt modelId="{AD7686A8-4FD7-4855-BC95-DF52D74C7AB2}" type="pres">
      <dgm:prSet presAssocID="{F55686A3-0C19-45C7-8EFD-99902D3D8C07}" presName="sibTrans" presStyleCnt="0"/>
      <dgm:spPr/>
    </dgm:pt>
    <dgm:pt modelId="{6C7804D3-BE51-4FEF-B6DE-A81277720785}" type="pres">
      <dgm:prSet presAssocID="{51BBD5C0-128E-4838-8F8D-8C613E81FA14}" presName="compNode" presStyleCnt="0"/>
      <dgm:spPr/>
    </dgm:pt>
    <dgm:pt modelId="{94E270D6-088F-4AF8-955E-BD777967DC89}" type="pres">
      <dgm:prSet presAssocID="{51BBD5C0-128E-4838-8F8D-8C613E81FA14}" presName="iconBgRect" presStyleLbl="bgShp" presStyleIdx="5" presStyleCnt="6"/>
      <dgm:spPr/>
    </dgm:pt>
    <dgm:pt modelId="{3F37D911-1688-466B-BCE7-FF590A83817F}" type="pres">
      <dgm:prSet presAssocID="{51BBD5C0-128E-4838-8F8D-8C613E81FA14}" presName="iconRect" presStyleLbl="node1" presStyleIdx="5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occer Player"/>
        </a:ext>
      </dgm:extLst>
    </dgm:pt>
    <dgm:pt modelId="{A8051D1B-B8BD-4C1F-BF25-ED91847DA0D8}" type="pres">
      <dgm:prSet presAssocID="{51BBD5C0-128E-4838-8F8D-8C613E81FA14}" presName="spaceRect" presStyleCnt="0"/>
      <dgm:spPr/>
    </dgm:pt>
    <dgm:pt modelId="{4253D29D-7927-4FAA-8520-9D7FEF666DEB}" type="pres">
      <dgm:prSet presAssocID="{51BBD5C0-128E-4838-8F8D-8C613E81FA14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60B15501-3D28-439B-9DCB-D9829B0B9B10}" type="presOf" srcId="{661E76BD-23F3-47C2-9F95-42CF79579F6F}" destId="{F8254865-D444-40B1-850D-5E633D91EC0C}" srcOrd="0" destOrd="0" presId="urn:microsoft.com/office/officeart/2018/5/layout/IconCircleLabelList"/>
    <dgm:cxn modelId="{02C6B801-6EDF-4A5F-B6CC-2F6240F48F1F}" srcId="{2AC8C5E7-1BF8-4F1E-995E-68BECE25504B}" destId="{51BBD5C0-128E-4838-8F8D-8C613E81FA14}" srcOrd="5" destOrd="0" parTransId="{6CB1A988-674A-4F43-9829-127622EB555B}" sibTransId="{18A0BDDD-8083-4B51-B804-A12128E4EA25}"/>
    <dgm:cxn modelId="{1E51C606-8609-4052-9C67-0C8326928FE2}" type="presOf" srcId="{2AC8C5E7-1BF8-4F1E-995E-68BECE25504B}" destId="{C37D5419-7DFF-45DC-966F-D3495952C6B5}" srcOrd="0" destOrd="0" presId="urn:microsoft.com/office/officeart/2018/5/layout/IconCircleLabelList"/>
    <dgm:cxn modelId="{35D4B022-EFFF-4150-A804-07E8F5BE2DF9}" srcId="{2AC8C5E7-1BF8-4F1E-995E-68BECE25504B}" destId="{D9806F11-A4EB-48E1-902A-500F186F0A76}" srcOrd="1" destOrd="0" parTransId="{FACCCB99-A010-4EC1-9AAA-F28333BFB251}" sibTransId="{C36850B5-E993-4900-9519-9103518FC74A}"/>
    <dgm:cxn modelId="{C6C0A02E-2662-4CE0-B94D-50B1AC660506}" srcId="{2AC8C5E7-1BF8-4F1E-995E-68BECE25504B}" destId="{9F488BDA-C063-4CBF-A52B-ADE4D7F4A220}" srcOrd="0" destOrd="0" parTransId="{FE6D69AD-FB32-466F-9182-85753549E4DC}" sibTransId="{884CA325-6281-464C-891B-784482D35C1A}"/>
    <dgm:cxn modelId="{B2764579-4B20-4C6D-B566-36C5EEF9A6D7}" type="presOf" srcId="{39BFA106-10BE-4D4F-B086-1C114976F8E0}" destId="{06EBE359-7188-4407-A2A7-3143EAFB2CD9}" srcOrd="0" destOrd="0" presId="urn:microsoft.com/office/officeart/2018/5/layout/IconCircleLabelList"/>
    <dgm:cxn modelId="{61A3757E-2D13-486B-80C1-891B8D4ED796}" srcId="{2AC8C5E7-1BF8-4F1E-995E-68BECE25504B}" destId="{90BC1A11-8560-4190-8AA5-DA46D369E567}" srcOrd="2" destOrd="0" parTransId="{BD6F11EB-45DE-4A29-A814-283B29A0032F}" sibTransId="{54FCA483-277F-49BA-86F7-686FCB0DC635}"/>
    <dgm:cxn modelId="{E12CAD82-DB96-4CEB-99D8-AF97BE1FA683}" srcId="{2AC8C5E7-1BF8-4F1E-995E-68BECE25504B}" destId="{661E76BD-23F3-47C2-9F95-42CF79579F6F}" srcOrd="4" destOrd="0" parTransId="{5F7B22D5-322C-4E11-BFFC-22E75AF9319B}" sibTransId="{F55686A3-0C19-45C7-8EFD-99902D3D8C07}"/>
    <dgm:cxn modelId="{F3246395-CD2A-4726-AF51-35975584F275}" type="presOf" srcId="{51BBD5C0-128E-4838-8F8D-8C613E81FA14}" destId="{4253D29D-7927-4FAA-8520-9D7FEF666DEB}" srcOrd="0" destOrd="0" presId="urn:microsoft.com/office/officeart/2018/5/layout/IconCircleLabelList"/>
    <dgm:cxn modelId="{662D62A7-E280-4E66-ACE2-EFB03D6C221F}" type="presOf" srcId="{9F488BDA-C063-4CBF-A52B-ADE4D7F4A220}" destId="{37F29A41-0D06-4B27-A096-AF79EC70E3B8}" srcOrd="0" destOrd="0" presId="urn:microsoft.com/office/officeart/2018/5/layout/IconCircleLabelList"/>
    <dgm:cxn modelId="{BB6AD4A9-503E-40AA-9B38-561DDC9A6E5E}" srcId="{2AC8C5E7-1BF8-4F1E-995E-68BECE25504B}" destId="{39BFA106-10BE-4D4F-B086-1C114976F8E0}" srcOrd="3" destOrd="0" parTransId="{49D094C9-615D-4FD4-8D56-1498D4978E47}" sibTransId="{F621DC83-42B1-4302-92D4-E4AA3AAE4377}"/>
    <dgm:cxn modelId="{607C14E6-BD32-48C6-83FD-0AA1D71476FD}" type="presOf" srcId="{D9806F11-A4EB-48E1-902A-500F186F0A76}" destId="{8C649402-985F-4DC5-B37B-D7ED62E04C20}" srcOrd="0" destOrd="0" presId="urn:microsoft.com/office/officeart/2018/5/layout/IconCircleLabelList"/>
    <dgm:cxn modelId="{E4E123F2-0D8E-4060-8F74-9D984E701FAF}" type="presOf" srcId="{90BC1A11-8560-4190-8AA5-DA46D369E567}" destId="{E06B14BC-6B4F-47A7-81F5-E51A876177E5}" srcOrd="0" destOrd="0" presId="urn:microsoft.com/office/officeart/2018/5/layout/IconCircleLabelList"/>
    <dgm:cxn modelId="{CAC4CF94-4DAE-44B1-90EC-1BCE4F6458EF}" type="presParOf" srcId="{C37D5419-7DFF-45DC-966F-D3495952C6B5}" destId="{267BCD27-6B47-4FEB-883A-C8778EF0499D}" srcOrd="0" destOrd="0" presId="urn:microsoft.com/office/officeart/2018/5/layout/IconCircleLabelList"/>
    <dgm:cxn modelId="{9C90631D-E1C3-4858-9914-36054F881D28}" type="presParOf" srcId="{267BCD27-6B47-4FEB-883A-C8778EF0499D}" destId="{CD7A6B3E-8D41-4AA2-8D16-BA497966DA0D}" srcOrd="0" destOrd="0" presId="urn:microsoft.com/office/officeart/2018/5/layout/IconCircleLabelList"/>
    <dgm:cxn modelId="{D5256547-F5C1-472D-9304-DB1D36F7977D}" type="presParOf" srcId="{267BCD27-6B47-4FEB-883A-C8778EF0499D}" destId="{2D0F77B6-476A-4288-92FB-C0BFC0BE1AB6}" srcOrd="1" destOrd="0" presId="urn:microsoft.com/office/officeart/2018/5/layout/IconCircleLabelList"/>
    <dgm:cxn modelId="{8AF6E93C-7506-4921-961D-D0D1F1762B1A}" type="presParOf" srcId="{267BCD27-6B47-4FEB-883A-C8778EF0499D}" destId="{8250C7F3-5BAD-47C4-BCB7-A891911C64F1}" srcOrd="2" destOrd="0" presId="urn:microsoft.com/office/officeart/2018/5/layout/IconCircleLabelList"/>
    <dgm:cxn modelId="{343494BC-B550-436D-8827-E6BA81463ED9}" type="presParOf" srcId="{267BCD27-6B47-4FEB-883A-C8778EF0499D}" destId="{37F29A41-0D06-4B27-A096-AF79EC70E3B8}" srcOrd="3" destOrd="0" presId="urn:microsoft.com/office/officeart/2018/5/layout/IconCircleLabelList"/>
    <dgm:cxn modelId="{F8734948-0FF6-437D-B32A-53421D46851F}" type="presParOf" srcId="{C37D5419-7DFF-45DC-966F-D3495952C6B5}" destId="{9A64C803-CB3E-492E-957E-615D9D0ADF41}" srcOrd="1" destOrd="0" presId="urn:microsoft.com/office/officeart/2018/5/layout/IconCircleLabelList"/>
    <dgm:cxn modelId="{075E9EC2-7564-43F1-B2D2-450191C86126}" type="presParOf" srcId="{C37D5419-7DFF-45DC-966F-D3495952C6B5}" destId="{61ED4C5F-72E0-450A-B2CB-786AA1DD362A}" srcOrd="2" destOrd="0" presId="urn:microsoft.com/office/officeart/2018/5/layout/IconCircleLabelList"/>
    <dgm:cxn modelId="{D86804A7-EA81-4CF5-8FAF-22E9AF1E6714}" type="presParOf" srcId="{61ED4C5F-72E0-450A-B2CB-786AA1DD362A}" destId="{64C574EF-388E-4700-A06A-E3F8F674AD43}" srcOrd="0" destOrd="0" presId="urn:microsoft.com/office/officeart/2018/5/layout/IconCircleLabelList"/>
    <dgm:cxn modelId="{74ADCE8D-7EA8-4D9E-8BBB-BFBC3C38E129}" type="presParOf" srcId="{61ED4C5F-72E0-450A-B2CB-786AA1DD362A}" destId="{FD2FB9C4-5F8E-4CCA-8985-0BA9041F2C4E}" srcOrd="1" destOrd="0" presId="urn:microsoft.com/office/officeart/2018/5/layout/IconCircleLabelList"/>
    <dgm:cxn modelId="{E9EE4B5B-EF9F-478D-81FF-3A1A1479D284}" type="presParOf" srcId="{61ED4C5F-72E0-450A-B2CB-786AA1DD362A}" destId="{E3472858-1E0B-4942-A65B-EE095A216593}" srcOrd="2" destOrd="0" presId="urn:microsoft.com/office/officeart/2018/5/layout/IconCircleLabelList"/>
    <dgm:cxn modelId="{976A3322-05D7-468C-B893-E58D703D7102}" type="presParOf" srcId="{61ED4C5F-72E0-450A-B2CB-786AA1DD362A}" destId="{8C649402-985F-4DC5-B37B-D7ED62E04C20}" srcOrd="3" destOrd="0" presId="urn:microsoft.com/office/officeart/2018/5/layout/IconCircleLabelList"/>
    <dgm:cxn modelId="{D4080BD3-1F39-49C8-8CAA-6D26ACB34123}" type="presParOf" srcId="{C37D5419-7DFF-45DC-966F-D3495952C6B5}" destId="{64EF26D1-3AF2-404B-A996-C49453DF6FC5}" srcOrd="3" destOrd="0" presId="urn:microsoft.com/office/officeart/2018/5/layout/IconCircleLabelList"/>
    <dgm:cxn modelId="{F96986E7-DA0F-405C-B307-E3AA03AF19DE}" type="presParOf" srcId="{C37D5419-7DFF-45DC-966F-D3495952C6B5}" destId="{4C52C078-3EC8-498A-B340-54B6E912BDCF}" srcOrd="4" destOrd="0" presId="urn:microsoft.com/office/officeart/2018/5/layout/IconCircleLabelList"/>
    <dgm:cxn modelId="{A0BDD900-8E30-4BFA-A7CD-8418755661BB}" type="presParOf" srcId="{4C52C078-3EC8-498A-B340-54B6E912BDCF}" destId="{48423517-498E-4941-BC85-F45323A66CD7}" srcOrd="0" destOrd="0" presId="urn:microsoft.com/office/officeart/2018/5/layout/IconCircleLabelList"/>
    <dgm:cxn modelId="{CB7971E0-8817-4BAD-BC16-59462A7850D8}" type="presParOf" srcId="{4C52C078-3EC8-498A-B340-54B6E912BDCF}" destId="{D8918CAF-6D58-46BF-BB67-12C9DF916128}" srcOrd="1" destOrd="0" presId="urn:microsoft.com/office/officeart/2018/5/layout/IconCircleLabelList"/>
    <dgm:cxn modelId="{1F6042E9-FEE4-4C6D-AE7F-80766B191200}" type="presParOf" srcId="{4C52C078-3EC8-498A-B340-54B6E912BDCF}" destId="{6A1C8ED9-0EA4-4503-86C1-E4F7DFEACFF9}" srcOrd="2" destOrd="0" presId="urn:microsoft.com/office/officeart/2018/5/layout/IconCircleLabelList"/>
    <dgm:cxn modelId="{28C9CEE4-A0BF-4406-B9DA-6B748F449C08}" type="presParOf" srcId="{4C52C078-3EC8-498A-B340-54B6E912BDCF}" destId="{E06B14BC-6B4F-47A7-81F5-E51A876177E5}" srcOrd="3" destOrd="0" presId="urn:microsoft.com/office/officeart/2018/5/layout/IconCircleLabelList"/>
    <dgm:cxn modelId="{00441145-7F1D-410D-BB23-F1FDAC0026FA}" type="presParOf" srcId="{C37D5419-7DFF-45DC-966F-D3495952C6B5}" destId="{FD36FF86-F2B4-4348-8499-5FDF9B9C0520}" srcOrd="5" destOrd="0" presId="urn:microsoft.com/office/officeart/2018/5/layout/IconCircleLabelList"/>
    <dgm:cxn modelId="{DD86C52B-55BE-4061-A696-D08245DDB4CF}" type="presParOf" srcId="{C37D5419-7DFF-45DC-966F-D3495952C6B5}" destId="{76A8F25B-0204-4DD7-B368-F748F3732117}" srcOrd="6" destOrd="0" presId="urn:microsoft.com/office/officeart/2018/5/layout/IconCircleLabelList"/>
    <dgm:cxn modelId="{6EC79EBD-994E-45C1-9A69-464D9FE32AF5}" type="presParOf" srcId="{76A8F25B-0204-4DD7-B368-F748F3732117}" destId="{A0F87E38-8E6E-4D2E-B79E-5B5D861D74F2}" srcOrd="0" destOrd="0" presId="urn:microsoft.com/office/officeart/2018/5/layout/IconCircleLabelList"/>
    <dgm:cxn modelId="{B2C79EE6-3FD8-4E89-8E18-62D3D76ED196}" type="presParOf" srcId="{76A8F25B-0204-4DD7-B368-F748F3732117}" destId="{4FCD02CD-E489-4234-BE44-E3A956DC8F98}" srcOrd="1" destOrd="0" presId="urn:microsoft.com/office/officeart/2018/5/layout/IconCircleLabelList"/>
    <dgm:cxn modelId="{D131468C-B664-4251-8DC5-31BBD945373F}" type="presParOf" srcId="{76A8F25B-0204-4DD7-B368-F748F3732117}" destId="{84E528A7-40C3-42A0-AAF8-F5C462C35873}" srcOrd="2" destOrd="0" presId="urn:microsoft.com/office/officeart/2018/5/layout/IconCircleLabelList"/>
    <dgm:cxn modelId="{0125E635-E4A8-4DD3-BFC3-8B6187E3696F}" type="presParOf" srcId="{76A8F25B-0204-4DD7-B368-F748F3732117}" destId="{06EBE359-7188-4407-A2A7-3143EAFB2CD9}" srcOrd="3" destOrd="0" presId="urn:microsoft.com/office/officeart/2018/5/layout/IconCircleLabelList"/>
    <dgm:cxn modelId="{59D5E350-2942-41D8-A8FB-4CC74A34E178}" type="presParOf" srcId="{C37D5419-7DFF-45DC-966F-D3495952C6B5}" destId="{5E4D8C6D-3026-4167-813B-D6CD78BE6FF1}" srcOrd="7" destOrd="0" presId="urn:microsoft.com/office/officeart/2018/5/layout/IconCircleLabelList"/>
    <dgm:cxn modelId="{BB39495D-D59F-4FA3-AD96-79080AA6D92A}" type="presParOf" srcId="{C37D5419-7DFF-45DC-966F-D3495952C6B5}" destId="{7FF344C3-1B28-4806-82CA-14B7CCA6A67A}" srcOrd="8" destOrd="0" presId="urn:microsoft.com/office/officeart/2018/5/layout/IconCircleLabelList"/>
    <dgm:cxn modelId="{56AA22A2-AD41-472F-AA47-451CFAA4827B}" type="presParOf" srcId="{7FF344C3-1B28-4806-82CA-14B7CCA6A67A}" destId="{F8392C23-591E-42C2-AA47-874F1921B385}" srcOrd="0" destOrd="0" presId="urn:microsoft.com/office/officeart/2018/5/layout/IconCircleLabelList"/>
    <dgm:cxn modelId="{84CCCF26-A748-4D80-860E-DD45BBF78B8F}" type="presParOf" srcId="{7FF344C3-1B28-4806-82CA-14B7CCA6A67A}" destId="{7724637D-D44C-402A-A300-FAF7FAB7BA65}" srcOrd="1" destOrd="0" presId="urn:microsoft.com/office/officeart/2018/5/layout/IconCircleLabelList"/>
    <dgm:cxn modelId="{0724653E-0928-424D-B098-76257FA1199B}" type="presParOf" srcId="{7FF344C3-1B28-4806-82CA-14B7CCA6A67A}" destId="{1CC37B86-16D6-4780-BCD9-5C68E168C9F0}" srcOrd="2" destOrd="0" presId="urn:microsoft.com/office/officeart/2018/5/layout/IconCircleLabelList"/>
    <dgm:cxn modelId="{F3F32710-9B5C-490D-A873-33FB25969074}" type="presParOf" srcId="{7FF344C3-1B28-4806-82CA-14B7CCA6A67A}" destId="{F8254865-D444-40B1-850D-5E633D91EC0C}" srcOrd="3" destOrd="0" presId="urn:microsoft.com/office/officeart/2018/5/layout/IconCircleLabelList"/>
    <dgm:cxn modelId="{51C4BFBD-AA3C-426F-AAC4-6A66E85AE0E6}" type="presParOf" srcId="{C37D5419-7DFF-45DC-966F-D3495952C6B5}" destId="{AD7686A8-4FD7-4855-BC95-DF52D74C7AB2}" srcOrd="9" destOrd="0" presId="urn:microsoft.com/office/officeart/2018/5/layout/IconCircleLabelList"/>
    <dgm:cxn modelId="{6009ABE6-1711-4737-B4D9-B443732EE1C9}" type="presParOf" srcId="{C37D5419-7DFF-45DC-966F-D3495952C6B5}" destId="{6C7804D3-BE51-4FEF-B6DE-A81277720785}" srcOrd="10" destOrd="0" presId="urn:microsoft.com/office/officeart/2018/5/layout/IconCircleLabelList"/>
    <dgm:cxn modelId="{D86C04AB-2AB5-4429-8652-405DEF4B7AAD}" type="presParOf" srcId="{6C7804D3-BE51-4FEF-B6DE-A81277720785}" destId="{94E270D6-088F-4AF8-955E-BD777967DC89}" srcOrd="0" destOrd="0" presId="urn:microsoft.com/office/officeart/2018/5/layout/IconCircleLabelList"/>
    <dgm:cxn modelId="{B50461A8-667F-4370-AA7D-F78249F610F0}" type="presParOf" srcId="{6C7804D3-BE51-4FEF-B6DE-A81277720785}" destId="{3F37D911-1688-466B-BCE7-FF590A83817F}" srcOrd="1" destOrd="0" presId="urn:microsoft.com/office/officeart/2018/5/layout/IconCircleLabelList"/>
    <dgm:cxn modelId="{CD057428-88FD-4BB9-BC60-A710625C5D04}" type="presParOf" srcId="{6C7804D3-BE51-4FEF-B6DE-A81277720785}" destId="{A8051D1B-B8BD-4C1F-BF25-ED91847DA0D8}" srcOrd="2" destOrd="0" presId="urn:microsoft.com/office/officeart/2018/5/layout/IconCircleLabelList"/>
    <dgm:cxn modelId="{A09543A2-DD0A-4D9E-BB46-4C6BBB3FE371}" type="presParOf" srcId="{6C7804D3-BE51-4FEF-B6DE-A81277720785}" destId="{4253D29D-7927-4FAA-8520-9D7FEF666DEB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9A4C76-C99F-4BDA-AB67-8C5F8E7F3AA2}">
      <dsp:nvSpPr>
        <dsp:cNvPr id="0" name=""/>
        <dsp:cNvSpPr/>
      </dsp:nvSpPr>
      <dsp:spPr>
        <a:xfrm>
          <a:off x="1747800" y="608594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10253E-2A73-45B5-AC1B-317974A514DE}">
      <dsp:nvSpPr>
        <dsp:cNvPr id="0" name=""/>
        <dsp:cNvSpPr/>
      </dsp:nvSpPr>
      <dsp:spPr>
        <a:xfrm>
          <a:off x="559800" y="302274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solidFill>
                <a:schemeClr val="bg1"/>
              </a:solidFill>
              <a:latin typeface="Verdana Pro Black" panose="020B0A04030504040204" pitchFamily="34" charset="0"/>
            </a:rPr>
            <a:t>МАЛЫЕ ГРУППЫ </a:t>
          </a:r>
        </a:p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solidFill>
                <a:schemeClr val="bg1"/>
              </a:solidFill>
              <a:latin typeface="Verdana Pro Black" panose="020B0A04030504040204" pitchFamily="34" charset="0"/>
            </a:rPr>
            <a:t>2-3 ЧЕЛОВЕКА </a:t>
          </a:r>
          <a:endParaRPr lang="en-US" sz="1900" kern="1200" dirty="0">
            <a:solidFill>
              <a:schemeClr val="bg1"/>
            </a:solidFill>
            <a:latin typeface="Verdana Pro Black" panose="020B0A04030504040204" pitchFamily="34" charset="0"/>
          </a:endParaRPr>
        </a:p>
      </dsp:txBody>
      <dsp:txXfrm>
        <a:off x="559800" y="3022743"/>
        <a:ext cx="4320000" cy="720000"/>
      </dsp:txXfrm>
    </dsp:sp>
    <dsp:sp modelId="{0FF9E099-F979-4BED-AA79-72C557096699}">
      <dsp:nvSpPr>
        <dsp:cNvPr id="0" name=""/>
        <dsp:cNvSpPr/>
      </dsp:nvSpPr>
      <dsp:spPr>
        <a:xfrm>
          <a:off x="6823800" y="608594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duotone>
              <a:schemeClr val="accent5">
                <a:hueOff val="787450"/>
                <a:satOff val="42288"/>
                <a:lumOff val="-15294"/>
                <a:alphaOff val="0"/>
                <a:shade val="20000"/>
                <a:satMod val="200000"/>
              </a:schemeClr>
              <a:schemeClr val="accent5">
                <a:hueOff val="787450"/>
                <a:satOff val="42288"/>
                <a:lumOff val="-15294"/>
                <a:alphaOff val="0"/>
                <a:tint val="12000"/>
                <a:satMod val="190000"/>
              </a:schemeClr>
            </a:duotone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AB5F88-98E5-49BE-84BD-88B3B2A1BCAC}">
      <dsp:nvSpPr>
        <dsp:cNvPr id="0" name=""/>
        <dsp:cNvSpPr/>
      </dsp:nvSpPr>
      <dsp:spPr>
        <a:xfrm>
          <a:off x="5635800" y="302274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solidFill>
                <a:schemeClr val="bg1"/>
              </a:solidFill>
              <a:latin typeface="Verdana Pro Black" panose="020B0A04030504040204" pitchFamily="34" charset="0"/>
            </a:rPr>
            <a:t>СРЕДНИЕ ГРУППЫ </a:t>
          </a:r>
        </a:p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>
              <a:solidFill>
                <a:schemeClr val="bg1"/>
              </a:solidFill>
              <a:latin typeface="Verdana Pro Black" panose="020B0A04030504040204" pitchFamily="34" charset="0"/>
            </a:rPr>
            <a:t>4-6 ЧЕЛОВЕКА</a:t>
          </a:r>
          <a:endParaRPr lang="en-US" sz="1900" kern="1200" dirty="0">
            <a:solidFill>
              <a:schemeClr val="bg1"/>
            </a:solidFill>
            <a:latin typeface="Verdana Pro Black" panose="020B0A04030504040204" pitchFamily="34" charset="0"/>
          </a:endParaRPr>
        </a:p>
      </dsp:txBody>
      <dsp:txXfrm>
        <a:off x="5635800" y="3022743"/>
        <a:ext cx="432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7A6B3E-8D41-4AA2-8D16-BA497966DA0D}">
      <dsp:nvSpPr>
        <dsp:cNvPr id="0" name=""/>
        <dsp:cNvSpPr/>
      </dsp:nvSpPr>
      <dsp:spPr>
        <a:xfrm>
          <a:off x="480381" y="672165"/>
          <a:ext cx="957533" cy="9575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0F77B6-476A-4288-92FB-C0BFC0BE1AB6}">
      <dsp:nvSpPr>
        <dsp:cNvPr id="0" name=""/>
        <dsp:cNvSpPr/>
      </dsp:nvSpPr>
      <dsp:spPr>
        <a:xfrm>
          <a:off x="684446" y="876229"/>
          <a:ext cx="549404" cy="5494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F29A41-0D06-4B27-A096-AF79EC70E3B8}">
      <dsp:nvSpPr>
        <dsp:cNvPr id="0" name=""/>
        <dsp:cNvSpPr/>
      </dsp:nvSpPr>
      <dsp:spPr>
        <a:xfrm>
          <a:off x="3333" y="1927946"/>
          <a:ext cx="1911628" cy="1751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600" b="1" kern="1200">
              <a:solidFill>
                <a:schemeClr val="bg1"/>
              </a:solidFill>
            </a:rPr>
            <a:t>Индивидуальные ТТД</a:t>
          </a:r>
          <a:endParaRPr lang="en-US" sz="1600" kern="1200">
            <a:solidFill>
              <a:schemeClr val="bg1"/>
            </a:solidFill>
          </a:endParaRPr>
        </a:p>
      </dsp:txBody>
      <dsp:txXfrm>
        <a:off x="3333" y="1927946"/>
        <a:ext cx="1911628" cy="1751226"/>
      </dsp:txXfrm>
    </dsp:sp>
    <dsp:sp modelId="{64C574EF-388E-4700-A06A-E3F8F674AD43}">
      <dsp:nvSpPr>
        <dsp:cNvPr id="0" name=""/>
        <dsp:cNvSpPr/>
      </dsp:nvSpPr>
      <dsp:spPr>
        <a:xfrm>
          <a:off x="2495761" y="672165"/>
          <a:ext cx="957533" cy="95753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2FB9C4-5F8E-4CCA-8985-0BA9041F2C4E}">
      <dsp:nvSpPr>
        <dsp:cNvPr id="0" name=""/>
        <dsp:cNvSpPr/>
      </dsp:nvSpPr>
      <dsp:spPr>
        <a:xfrm>
          <a:off x="2699825" y="876229"/>
          <a:ext cx="549404" cy="5494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49402-985F-4DC5-B37B-D7ED62E04C20}">
      <dsp:nvSpPr>
        <dsp:cNvPr id="0" name=""/>
        <dsp:cNvSpPr/>
      </dsp:nvSpPr>
      <dsp:spPr>
        <a:xfrm>
          <a:off x="2189664" y="1927946"/>
          <a:ext cx="1569726" cy="1751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600" b="1" kern="1200" dirty="0">
              <a:solidFill>
                <a:schemeClr val="bg1"/>
              </a:solidFill>
            </a:rPr>
            <a:t>Групповые ТТД в малых группах</a:t>
          </a:r>
          <a:endParaRPr lang="en-US" sz="1600" b="1" kern="1200" dirty="0">
            <a:solidFill>
              <a:schemeClr val="bg1"/>
            </a:solidFill>
          </a:endParaRPr>
        </a:p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kern="1200" dirty="0">
              <a:solidFill>
                <a:schemeClr val="bg1"/>
              </a:solidFill>
            </a:rPr>
            <a:t>(2-3)</a:t>
          </a:r>
          <a:endParaRPr lang="en-US" sz="1600" kern="1200" dirty="0">
            <a:solidFill>
              <a:schemeClr val="bg1"/>
            </a:solidFill>
          </a:endParaRPr>
        </a:p>
      </dsp:txBody>
      <dsp:txXfrm>
        <a:off x="2189664" y="1927946"/>
        <a:ext cx="1569726" cy="1751226"/>
      </dsp:txXfrm>
    </dsp:sp>
    <dsp:sp modelId="{48423517-498E-4941-BC85-F45323A66CD7}">
      <dsp:nvSpPr>
        <dsp:cNvPr id="0" name=""/>
        <dsp:cNvSpPr/>
      </dsp:nvSpPr>
      <dsp:spPr>
        <a:xfrm>
          <a:off x="4340190" y="672165"/>
          <a:ext cx="957533" cy="95753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918CAF-6D58-46BF-BB67-12C9DF916128}">
      <dsp:nvSpPr>
        <dsp:cNvPr id="0" name=""/>
        <dsp:cNvSpPr/>
      </dsp:nvSpPr>
      <dsp:spPr>
        <a:xfrm>
          <a:off x="4544254" y="876229"/>
          <a:ext cx="549404" cy="5494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6B14BC-6B4F-47A7-81F5-E51A876177E5}">
      <dsp:nvSpPr>
        <dsp:cNvPr id="0" name=""/>
        <dsp:cNvSpPr/>
      </dsp:nvSpPr>
      <dsp:spPr>
        <a:xfrm>
          <a:off x="4034093" y="1927946"/>
          <a:ext cx="1569726" cy="1751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600" b="1" kern="1200" dirty="0">
              <a:solidFill>
                <a:schemeClr val="bg1"/>
              </a:solidFill>
            </a:rPr>
            <a:t>Групповые ТТД в средних группах</a:t>
          </a:r>
          <a:endParaRPr lang="en-US" sz="1600" b="1" kern="1200" dirty="0">
            <a:solidFill>
              <a:schemeClr val="bg1"/>
            </a:solidFill>
          </a:endParaRPr>
        </a:p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kern="1200" dirty="0">
              <a:solidFill>
                <a:schemeClr val="bg1"/>
              </a:solidFill>
            </a:rPr>
            <a:t>(4-6)</a:t>
          </a:r>
          <a:endParaRPr lang="en-US" sz="1600" kern="1200" dirty="0">
            <a:solidFill>
              <a:schemeClr val="bg1"/>
            </a:solidFill>
          </a:endParaRPr>
        </a:p>
      </dsp:txBody>
      <dsp:txXfrm>
        <a:off x="4034093" y="1927946"/>
        <a:ext cx="1569726" cy="1751226"/>
      </dsp:txXfrm>
    </dsp:sp>
    <dsp:sp modelId="{A0F87E38-8E6E-4D2E-B79E-5B5D861D74F2}">
      <dsp:nvSpPr>
        <dsp:cNvPr id="0" name=""/>
        <dsp:cNvSpPr/>
      </dsp:nvSpPr>
      <dsp:spPr>
        <a:xfrm>
          <a:off x="6184618" y="679644"/>
          <a:ext cx="957533" cy="95753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CD02CD-E489-4234-BE44-E3A956DC8F98}">
      <dsp:nvSpPr>
        <dsp:cNvPr id="0" name=""/>
        <dsp:cNvSpPr/>
      </dsp:nvSpPr>
      <dsp:spPr>
        <a:xfrm>
          <a:off x="6169660" y="664686"/>
          <a:ext cx="987449" cy="98744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EBE359-7188-4407-A2A7-3143EAFB2CD9}">
      <dsp:nvSpPr>
        <dsp:cNvPr id="0" name=""/>
        <dsp:cNvSpPr/>
      </dsp:nvSpPr>
      <dsp:spPr>
        <a:xfrm>
          <a:off x="5878522" y="1935425"/>
          <a:ext cx="1569726" cy="1751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600" b="1" kern="1200" dirty="0">
              <a:solidFill>
                <a:schemeClr val="bg1"/>
              </a:solidFill>
            </a:rPr>
            <a:t>Групповые ТТД в больших группах</a:t>
          </a:r>
          <a:endParaRPr lang="en-US" sz="1600" b="1" kern="1200" dirty="0">
            <a:solidFill>
              <a:schemeClr val="bg1"/>
            </a:solidFill>
          </a:endParaRPr>
        </a:p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kern="1200" dirty="0">
              <a:solidFill>
                <a:schemeClr val="bg1"/>
              </a:solidFill>
            </a:rPr>
            <a:t>(7-10)</a:t>
          </a:r>
          <a:endParaRPr lang="en-US" sz="1600" kern="1200" dirty="0">
            <a:solidFill>
              <a:schemeClr val="bg1"/>
            </a:solidFill>
          </a:endParaRPr>
        </a:p>
      </dsp:txBody>
      <dsp:txXfrm>
        <a:off x="5878522" y="1935425"/>
        <a:ext cx="1569726" cy="1751226"/>
      </dsp:txXfrm>
    </dsp:sp>
    <dsp:sp modelId="{F8392C23-591E-42C2-AA47-874F1921B385}">
      <dsp:nvSpPr>
        <dsp:cNvPr id="0" name=""/>
        <dsp:cNvSpPr/>
      </dsp:nvSpPr>
      <dsp:spPr>
        <a:xfrm>
          <a:off x="8029047" y="672165"/>
          <a:ext cx="957533" cy="95753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4637D-D44C-402A-A300-FAF7FAB7BA65}">
      <dsp:nvSpPr>
        <dsp:cNvPr id="0" name=""/>
        <dsp:cNvSpPr/>
      </dsp:nvSpPr>
      <dsp:spPr>
        <a:xfrm>
          <a:off x="8233111" y="876229"/>
          <a:ext cx="549404" cy="549404"/>
        </a:xfrm>
        <a:prstGeom prst="rect">
          <a:avLst/>
        </a:prstGeom>
        <a:blipFill>
          <a:blip xmlns:r="http://schemas.openxmlformats.org/officeDocument/2006/relationships" r:embed="rId8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254865-D444-40B1-850D-5E633D91EC0C}">
      <dsp:nvSpPr>
        <dsp:cNvPr id="0" name=""/>
        <dsp:cNvSpPr/>
      </dsp:nvSpPr>
      <dsp:spPr>
        <a:xfrm>
          <a:off x="7722950" y="1927946"/>
          <a:ext cx="1569726" cy="1751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600" b="1" kern="1200" dirty="0">
              <a:solidFill>
                <a:schemeClr val="bg1"/>
              </a:solidFill>
            </a:rPr>
            <a:t>Командные ТТД</a:t>
          </a:r>
          <a:endParaRPr lang="en-US" sz="1600" b="1" kern="1200" dirty="0">
            <a:solidFill>
              <a:schemeClr val="bg1"/>
            </a:solidFill>
          </a:endParaRPr>
        </a:p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kern="1200" dirty="0">
              <a:solidFill>
                <a:schemeClr val="bg1"/>
              </a:solidFill>
            </a:rPr>
            <a:t>(10+</a:t>
          </a:r>
          <a:r>
            <a:rPr lang="ru-RU" sz="1600" b="1" kern="1200" dirty="0" err="1">
              <a:solidFill>
                <a:schemeClr val="bg1"/>
              </a:solidFill>
            </a:rPr>
            <a:t>Вр</a:t>
          </a:r>
          <a:r>
            <a:rPr lang="en-US" sz="1600" b="1" kern="1200" dirty="0">
              <a:solidFill>
                <a:schemeClr val="bg1"/>
              </a:solidFill>
            </a:rPr>
            <a:t>)</a:t>
          </a:r>
          <a:endParaRPr lang="en-US" sz="1600" kern="1200" dirty="0">
            <a:solidFill>
              <a:schemeClr val="bg1"/>
            </a:solidFill>
          </a:endParaRPr>
        </a:p>
      </dsp:txBody>
      <dsp:txXfrm>
        <a:off x="7722950" y="1927946"/>
        <a:ext cx="1569726" cy="1751226"/>
      </dsp:txXfrm>
    </dsp:sp>
    <dsp:sp modelId="{94E270D6-088F-4AF8-955E-BD777967DC89}">
      <dsp:nvSpPr>
        <dsp:cNvPr id="0" name=""/>
        <dsp:cNvSpPr/>
      </dsp:nvSpPr>
      <dsp:spPr>
        <a:xfrm>
          <a:off x="9873476" y="672165"/>
          <a:ext cx="957533" cy="9575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37D911-1688-466B-BCE7-FF590A83817F}">
      <dsp:nvSpPr>
        <dsp:cNvPr id="0" name=""/>
        <dsp:cNvSpPr/>
      </dsp:nvSpPr>
      <dsp:spPr>
        <a:xfrm>
          <a:off x="10077540" y="876229"/>
          <a:ext cx="549404" cy="54940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53D29D-7927-4FAA-8520-9D7FEF666DEB}">
      <dsp:nvSpPr>
        <dsp:cNvPr id="0" name=""/>
        <dsp:cNvSpPr/>
      </dsp:nvSpPr>
      <dsp:spPr>
        <a:xfrm>
          <a:off x="9567379" y="1927946"/>
          <a:ext cx="1569726" cy="17512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ru-RU" sz="1600" b="1" kern="1200">
              <a:solidFill>
                <a:schemeClr val="bg1"/>
              </a:solidFill>
            </a:rPr>
            <a:t>Игрок для команды мастеров</a:t>
          </a:r>
          <a:br>
            <a:rPr lang="en-US" sz="1600" b="1" kern="1200">
              <a:solidFill>
                <a:schemeClr val="bg1"/>
              </a:solidFill>
            </a:rPr>
          </a:br>
          <a:br>
            <a:rPr lang="en-US" sz="1600" b="1" kern="1200">
              <a:solidFill>
                <a:schemeClr val="bg1"/>
              </a:solidFill>
            </a:rPr>
          </a:br>
          <a:br>
            <a:rPr lang="en-US" sz="1600" b="1" kern="1200">
              <a:solidFill>
                <a:schemeClr val="bg1"/>
              </a:solidFill>
            </a:rPr>
          </a:br>
          <a:br>
            <a:rPr lang="en-US" sz="1600" b="1" kern="1200">
              <a:solidFill>
                <a:schemeClr val="bg1"/>
              </a:solidFill>
            </a:rPr>
          </a:br>
          <a:br>
            <a:rPr lang="en-US" sz="1600" b="1" kern="1200">
              <a:solidFill>
                <a:schemeClr val="bg1"/>
              </a:solidFill>
            </a:rPr>
          </a:br>
          <a:endParaRPr lang="en-US" sz="1600" kern="1200">
            <a:solidFill>
              <a:schemeClr val="bg1"/>
            </a:solidFill>
          </a:endParaRPr>
        </a:p>
      </dsp:txBody>
      <dsp:txXfrm>
        <a:off x="9567379" y="1927946"/>
        <a:ext cx="1569726" cy="17512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002060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918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080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950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103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02060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9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579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16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94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621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0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427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100000">
              <a:srgbClr val="0070C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012732"/>
            <a:ext cx="10515600" cy="677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88A3F-9AAF-43AA-9F5C-CA891B3ACC6C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8A768-F5F4-4E13-B819-FFFCA7E1D54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EFAB9E-F602-4659-AD51-03AB52E36CE6}"/>
              </a:ext>
            </a:extLst>
          </p:cNvPr>
          <p:cNvSpPr/>
          <p:nvPr userDrawn="1"/>
        </p:nvSpPr>
        <p:spPr>
          <a:xfrm>
            <a:off x="0" y="-8628"/>
            <a:ext cx="12191999" cy="84197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81000">
                <a:srgbClr val="004B9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0">
            <a:extLst>
              <a:ext uri="{FF2B5EF4-FFF2-40B4-BE49-F238E27FC236}">
                <a16:creationId xmlns:a16="http://schemas.microsoft.com/office/drawing/2014/main" id="{2A88A871-42B3-4C03-8D5A-0D99E11E65D7}"/>
              </a:ext>
            </a:extLst>
          </p:cNvPr>
          <p:cNvSpPr txBox="1">
            <a:spLocks/>
          </p:cNvSpPr>
          <p:nvPr userDrawn="1"/>
        </p:nvSpPr>
        <p:spPr>
          <a:xfrm>
            <a:off x="3581400" y="230844"/>
            <a:ext cx="2232591" cy="36113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105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I </a:t>
            </a:r>
            <a:r>
              <a:rPr lang="ru-RU" sz="105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научно-практическая </a:t>
            </a:r>
          </a:p>
          <a:p>
            <a:pPr algn="r">
              <a:lnSpc>
                <a:spcPct val="100000"/>
              </a:lnSpc>
            </a:pPr>
            <a:r>
              <a:rPr lang="ru-RU" sz="105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конференция</a:t>
            </a:r>
            <a:endParaRPr lang="ru-RU" sz="1400" b="1" dirty="0">
              <a:solidFill>
                <a:srgbClr val="FFC000"/>
              </a:solidFill>
              <a:latin typeface="Verdana Pro Black" panose="020B0A04030504040204" pitchFamily="34" charset="0"/>
            </a:endParaRPr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BE7E39CC-2A55-438D-9198-57A3C6144FC2}"/>
              </a:ext>
            </a:extLst>
          </p:cNvPr>
          <p:cNvSpPr txBox="1">
            <a:spLocks/>
          </p:cNvSpPr>
          <p:nvPr userDrawn="1"/>
        </p:nvSpPr>
        <p:spPr>
          <a:xfrm>
            <a:off x="5855855" y="109544"/>
            <a:ext cx="6472380" cy="63267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600" b="1" kern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СТРУКТУРА И СОДЕРЖАНИЕ </a:t>
            </a:r>
            <a:r>
              <a:rPr lang="ru-RU" sz="1600" b="1" dirty="0">
                <a:solidFill>
                  <a:schemeClr val="bg1"/>
                </a:solidFill>
                <a:latin typeface="Verdana Pro Black" panose="020B0A04030504040204" pitchFamily="34" charset="0"/>
              </a:rPr>
              <a:t>ПОДГОТОВКИ ЮНЫХ ФУТБОЛИСТОВ НА БАЗОВОМ ЭТАПЕ 7-14 лет</a:t>
            </a:r>
            <a:endParaRPr lang="ru-RU" sz="1800" b="1" dirty="0">
              <a:solidFill>
                <a:schemeClr val="bg1"/>
              </a:solidFill>
              <a:latin typeface="Verdana Pro Black" panose="020B0A0403050404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9E37368E-C4F7-405F-8E31-962197A765F2}"/>
              </a:ext>
            </a:extLst>
          </p:cNvPr>
          <p:cNvCxnSpPr/>
          <p:nvPr userDrawn="1"/>
        </p:nvCxnSpPr>
        <p:spPr>
          <a:xfrm>
            <a:off x="5855855" y="86684"/>
            <a:ext cx="0" cy="6326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араллелограмм 12">
            <a:extLst>
              <a:ext uri="{FF2B5EF4-FFF2-40B4-BE49-F238E27FC236}">
                <a16:creationId xmlns:a16="http://schemas.microsoft.com/office/drawing/2014/main" id="{13C883B6-7EAC-40EF-9224-7D8C062B5137}"/>
              </a:ext>
            </a:extLst>
          </p:cNvPr>
          <p:cNvSpPr/>
          <p:nvPr userDrawn="1"/>
        </p:nvSpPr>
        <p:spPr>
          <a:xfrm>
            <a:off x="-1099456" y="-10056"/>
            <a:ext cx="5046418" cy="841973"/>
          </a:xfrm>
          <a:prstGeom prst="parallelogram">
            <a:avLst>
              <a:gd name="adj" fmla="val 94955"/>
            </a:avLst>
          </a:prstGeom>
          <a:gradFill>
            <a:gsLst>
              <a:gs pos="0">
                <a:srgbClr val="002060"/>
              </a:gs>
              <a:gs pos="100000">
                <a:srgbClr val="0070C0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араллелограмм 13">
            <a:extLst>
              <a:ext uri="{FF2B5EF4-FFF2-40B4-BE49-F238E27FC236}">
                <a16:creationId xmlns:a16="http://schemas.microsoft.com/office/drawing/2014/main" id="{3C689B88-BBD9-451A-9AA5-885DFEF83D64}"/>
              </a:ext>
            </a:extLst>
          </p:cNvPr>
          <p:cNvSpPr/>
          <p:nvPr userDrawn="1"/>
        </p:nvSpPr>
        <p:spPr>
          <a:xfrm>
            <a:off x="-1550386" y="-10055"/>
            <a:ext cx="5131785" cy="650135"/>
          </a:xfrm>
          <a:prstGeom prst="parallelogram">
            <a:avLst>
              <a:gd name="adj" fmla="val 94955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9B41124-42B0-4833-8E46-41542A1F374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41143" y1="45250" x2="37857" y2="48250"/>
                        <a14:foregroundMark x1="50429" y1="56500" x2="50000" y2="57000"/>
                        <a14:foregroundMark x1="60714" y1="46000" x2="59714" y2="46250"/>
                        <a14:foregroundMark x1="40143" y1="28500" x2="43571" y2="26500"/>
                        <a14:foregroundMark x1="32714" y1="38250" x2="33857" y2="34750"/>
                        <a14:foregroundMark x1="56429" y1="29500" x2="53000" y2="27250"/>
                        <a14:foregroundMark x1="64143" y1="36750" x2="65857" y2="41500"/>
                        <a14:foregroundMark x1="69571" y1="35250" x2="69143" y2="35250"/>
                        <a14:foregroundMark x1="69000" y1="36750" x2="69286" y2="36750"/>
                        <a14:foregroundMark x1="69000" y1="36250" x2="69000" y2="35500"/>
                        <a14:foregroundMark x1="28714" y1="34500" x2="28857" y2="34500"/>
                        <a14:foregroundMark x1="50286" y1="60250" x2="48143" y2="57250"/>
                        <a14:foregroundMark x1="50321" y1="38357" x2="50143" y2="39500"/>
                        <a14:foregroundMark x1="50571" y1="36750" x2="50484" y2="37308"/>
                        <a14:foregroundMark x1="48143" y1="40250" x2="47429" y2="36250"/>
                        <a14:foregroundMark x1="52286" y1="43000" x2="45000" y2="43250"/>
                        <a14:foregroundMark x1="45000" y1="43250" x2="48446" y2="33987"/>
                        <a14:foregroundMark x1="49366" y1="33593" x2="52429" y2="42750"/>
                        <a14:foregroundMark x1="59000" y1="49250" x2="58286" y2="50250"/>
                        <a14:foregroundMark x1="36143" y1="62500" x2="35857" y2="57000"/>
                        <a14:foregroundMark x1="35143" y1="59500" x2="32857" y2="46250"/>
                        <a14:foregroundMark x1="32857" y1="46250" x2="36143" y2="37500"/>
                        <a14:foregroundMark x1="42000" y1="62500" x2="43286" y2="60500"/>
                        <a14:foregroundMark x1="47286" y1="70500" x2="54429" y2="66750"/>
                        <a14:foregroundMark x1="54429" y1="66750" x2="54571" y2="54000"/>
                        <a14:foregroundMark x1="54571" y1="54000" x2="48286" y2="46750"/>
                        <a14:foregroundMark x1="48286" y1="46750" x2="42571" y2="57000"/>
                        <a14:foregroundMark x1="59000" y1="60500" x2="64857" y2="52750"/>
                        <a14:foregroundMark x1="64857" y1="52750" x2="65857" y2="47250"/>
                        <a14:foregroundMark x1="65429" y1="49000" x2="63143" y2="36500"/>
                        <a14:foregroundMark x1="63143" y1="36500" x2="55571" y2="34750"/>
                        <a14:foregroundMark x1="55571" y1="34750" x2="53571" y2="35750"/>
                        <a14:foregroundMark x1="54286" y1="37500" x2="47429" y2="32000"/>
                        <a14:foregroundMark x1="47429" y1="32000" x2="45000" y2="32500"/>
                        <a14:foregroundMark x1="45571" y1="45250" x2="44429" y2="39250"/>
                        <a14:foregroundMark x1="37000" y1="34750" x2="36714" y2="29000"/>
                        <a14:foregroundMark x1="35857" y1="35250" x2="36000" y2="30000"/>
                        <a14:foregroundMark x1="49000" y1="28750" x2="48857" y2="21500"/>
                        <a14:foregroundMark x1="62000" y1="36500" x2="62286" y2="30500"/>
                        <a14:foregroundMark x1="31286" y1="50250" x2="31000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15" y="90182"/>
            <a:ext cx="830465" cy="47455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DE8F1D7-6231-4F40-850D-B7DAFED26A9D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55" y="87762"/>
            <a:ext cx="428244" cy="476971"/>
          </a:xfrm>
          <a:prstGeom prst="rect">
            <a:avLst/>
          </a:prstGeom>
        </p:spPr>
      </p:pic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0F19EBF-7A9B-4F9A-ACB6-396D6C6EFE1F}"/>
              </a:ext>
            </a:extLst>
          </p:cNvPr>
          <p:cNvCxnSpPr>
            <a:cxnSpLocks/>
          </p:cNvCxnSpPr>
          <p:nvPr userDrawn="1"/>
        </p:nvCxnSpPr>
        <p:spPr>
          <a:xfrm>
            <a:off x="4518535" y="-966598"/>
            <a:ext cx="0" cy="5635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C758C14-680F-482B-8834-575478A8250D}"/>
              </a:ext>
            </a:extLst>
          </p:cNvPr>
          <p:cNvSpPr txBox="1"/>
          <p:nvPr userDrawn="1"/>
        </p:nvSpPr>
        <p:spPr>
          <a:xfrm>
            <a:off x="1942512" y="112952"/>
            <a:ext cx="1941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chemeClr val="bg1"/>
                </a:solidFill>
                <a:latin typeface="Verdana Pro Black" panose="020B0A04030504040204" pitchFamily="34" charset="0"/>
              </a:rPr>
              <a:t>Академия</a:t>
            </a:r>
          </a:p>
          <a:p>
            <a:r>
              <a:rPr lang="ru-RU" sz="800" dirty="0">
                <a:solidFill>
                  <a:schemeClr val="bg1"/>
                </a:solidFill>
                <a:latin typeface="Verdana Pro Black" panose="020B0A04030504040204" pitchFamily="34" charset="0"/>
              </a:rPr>
              <a:t>Тренерского</a:t>
            </a:r>
          </a:p>
          <a:p>
            <a:r>
              <a:rPr lang="ru-RU" sz="800" dirty="0">
                <a:solidFill>
                  <a:schemeClr val="bg1"/>
                </a:solidFill>
                <a:latin typeface="Verdana Pro Black" panose="020B0A04030504040204" pitchFamily="34" charset="0"/>
              </a:rPr>
              <a:t>Мастерства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3FB9653-0F4E-4620-9890-19E38FB733A9}"/>
              </a:ext>
            </a:extLst>
          </p:cNvPr>
          <p:cNvSpPr txBox="1"/>
          <p:nvPr userDrawn="1"/>
        </p:nvSpPr>
        <p:spPr>
          <a:xfrm>
            <a:off x="616018" y="109544"/>
            <a:ext cx="1135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chemeClr val="bg1"/>
                </a:solidFill>
                <a:latin typeface="Verdana Pro Black" panose="020B0A04030504040204" pitchFamily="34" charset="0"/>
              </a:rPr>
              <a:t>Российский</a:t>
            </a:r>
          </a:p>
          <a:p>
            <a:r>
              <a:rPr lang="ru-RU" sz="800" dirty="0">
                <a:solidFill>
                  <a:schemeClr val="bg1"/>
                </a:solidFill>
                <a:latin typeface="Verdana Pro Black" panose="020B0A04030504040204" pitchFamily="34" charset="0"/>
              </a:rPr>
              <a:t>Футбольный </a:t>
            </a:r>
          </a:p>
          <a:p>
            <a:r>
              <a:rPr lang="ru-RU" sz="800" dirty="0">
                <a:solidFill>
                  <a:schemeClr val="bg1"/>
                </a:solidFill>
                <a:latin typeface="Verdana Pro Black" panose="020B0A04030504040204" pitchFamily="34" charset="0"/>
              </a:rPr>
              <a:t>Союз</a:t>
            </a:r>
          </a:p>
        </p:txBody>
      </p:sp>
    </p:spTree>
    <p:extLst>
      <p:ext uri="{BB962C8B-B14F-4D97-AF65-F5344CB8AC3E}">
        <p14:creationId xmlns:p14="http://schemas.microsoft.com/office/powerpoint/2010/main" val="4229008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Verdana Pro Black" panose="020B0A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bg1"/>
          </a:solidFill>
          <a:latin typeface="Verdana Pro SemiBold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bg1"/>
          </a:solidFill>
          <a:latin typeface="Verdana Pro SemiBold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bg1"/>
          </a:solidFill>
          <a:latin typeface="Verdana Pro SemiBold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bg1"/>
          </a:solidFill>
          <a:latin typeface="Verdana Pro SemiBold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bg1"/>
          </a:solidFill>
          <a:latin typeface="Verdana Pro SemiBold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microsoft.com/office/2007/relationships/hdphoto" Target="../media/hdphoto5.wdp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рава, внешний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D14A5906-A1B3-4FAB-83E1-0F2BE07D54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63" r="28098" b="1686"/>
          <a:stretch/>
        </p:blipFill>
        <p:spPr>
          <a:xfrm>
            <a:off x="1" y="0"/>
            <a:ext cx="12192000" cy="714894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9C0A95-2455-4336-B24D-7D843880B448}"/>
              </a:ext>
            </a:extLst>
          </p:cNvPr>
          <p:cNvSpPr/>
          <p:nvPr/>
        </p:nvSpPr>
        <p:spPr>
          <a:xfrm>
            <a:off x="-10216" y="0"/>
            <a:ext cx="12202215" cy="7148945"/>
          </a:xfrm>
          <a:prstGeom prst="rect">
            <a:avLst/>
          </a:prstGeom>
          <a:gradFill flip="none" rotWithShape="1">
            <a:gsLst>
              <a:gs pos="50000">
                <a:srgbClr val="0070C0">
                  <a:alpha val="77000"/>
                </a:srgbClr>
              </a:gs>
              <a:gs pos="0">
                <a:srgbClr val="002060">
                  <a:lumMod val="22000"/>
                  <a:alpha val="94000"/>
                </a:srgbClr>
              </a:gs>
              <a:gs pos="100000">
                <a:srgbClr val="00B0F0">
                  <a:alpha val="75000"/>
                  <a:lumMod val="80000"/>
                  <a:lumOff val="2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60FEB51A-E583-4C24-8B07-F28B836957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529" y="1423745"/>
            <a:ext cx="11475720" cy="2939099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I </a:t>
            </a:r>
            <a:r>
              <a:rPr lang="ru-RU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научно-практическая конференция</a:t>
            </a:r>
            <a:br>
              <a:rPr lang="ru-RU" sz="2000" b="1" kern="1400" dirty="0">
                <a:latin typeface="Verdana Pro Black" panose="020B0A04030504040204" pitchFamily="34" charset="0"/>
              </a:rPr>
            </a:br>
            <a:br>
              <a:rPr lang="ru-RU" sz="3200" b="1" kern="1400" dirty="0">
                <a:solidFill>
                  <a:srgbClr val="92D050"/>
                </a:solidFill>
                <a:latin typeface="Century Gothic" panose="020B0502020202020204" pitchFamily="34" charset="0"/>
              </a:rPr>
            </a:br>
            <a:r>
              <a:rPr lang="ru-RU" sz="3600" b="1" kern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СТРУКТУРА И СОДЕРЖАНИЕ </a:t>
            </a:r>
            <a:r>
              <a:rPr lang="ru-RU" sz="3600" b="1" dirty="0">
                <a:solidFill>
                  <a:schemeClr val="bg1"/>
                </a:solidFill>
                <a:latin typeface="Verdana Pro Black" panose="020B0A04030504040204" pitchFamily="34" charset="0"/>
              </a:rPr>
              <a:t>ПОДГОТОВКИ ЮНЫХ ФУТБОЛИСТОВ НА БАЗОВОМ ЭТАПЕ 7-14 лет</a:t>
            </a:r>
            <a:endParaRPr lang="ru-RU" sz="3200" b="1" dirty="0">
              <a:solidFill>
                <a:schemeClr val="bg1"/>
              </a:solidFill>
              <a:latin typeface="Verdana Pro Black" panose="020B0A04030504040204" pitchFamily="34" charset="0"/>
            </a:endParaRPr>
          </a:p>
        </p:txBody>
      </p:sp>
      <p:pic>
        <p:nvPicPr>
          <p:cNvPr id="16" name="Рисунок 1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3C007C6A-3446-42D6-BE28-7A843F80C8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1250" l="4583" r="95417">
                        <a14:foregroundMark x1="25417" y1="53333" x2="26667" y2="46250"/>
                        <a14:foregroundMark x1="70000" y1="42083" x2="77083" y2="42083"/>
                        <a14:foregroundMark x1="71667" y1="42917" x2="69583" y2="42500"/>
                        <a14:foregroundMark x1="25417" y1="80833" x2="25417" y2="80833"/>
                        <a14:foregroundMark x1="25417" y1="80833" x2="22917" y2="86667"/>
                        <a14:foregroundMark x1="23333" y1="83750" x2="17500" y2="91250"/>
                        <a14:foregroundMark x1="44583" y1="14167" x2="32083" y2="17083"/>
                        <a14:foregroundMark x1="92500" y1="47083" x2="95417" y2="47500"/>
                        <a14:foregroundMark x1="70833" y1="21250" x2="74583" y2="15417"/>
                        <a14:foregroundMark x1="72917" y1="28750" x2="69583" y2="28750"/>
                        <a14:foregroundMark x1="40417" y1="45833" x2="45417" y2="44167"/>
                        <a14:foregroundMark x1="43333" y1="47500" x2="40417" y2="53333"/>
                        <a14:foregroundMark x1="45000" y1="53750" x2="47917" y2="44583"/>
                        <a14:foregroundMark x1="51667" y1="52917" x2="50417" y2="47083"/>
                        <a14:foregroundMark x1="6667" y1="70417" x2="4583" y2="6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962" y="5526756"/>
            <a:ext cx="864000" cy="864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6D5022-1CED-4973-AA45-EFA60E222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1143" y1="45250" x2="37857" y2="48250"/>
                        <a14:foregroundMark x1="50429" y1="56500" x2="50000" y2="57000"/>
                        <a14:foregroundMark x1="60714" y1="46000" x2="59714" y2="46250"/>
                        <a14:foregroundMark x1="40143" y1="28500" x2="43571" y2="26500"/>
                        <a14:foregroundMark x1="32714" y1="38250" x2="33857" y2="34750"/>
                        <a14:foregroundMark x1="56429" y1="29500" x2="53000" y2="27250"/>
                        <a14:foregroundMark x1="64143" y1="36750" x2="65857" y2="41500"/>
                        <a14:foregroundMark x1="69571" y1="35250" x2="69143" y2="35250"/>
                        <a14:foregroundMark x1="69000" y1="36750" x2="69286" y2="36750"/>
                        <a14:foregroundMark x1="69000" y1="36250" x2="69000" y2="35500"/>
                        <a14:foregroundMark x1="28714" y1="34500" x2="28857" y2="34500"/>
                        <a14:foregroundMark x1="50286" y1="60250" x2="48143" y2="57250"/>
                        <a14:foregroundMark x1="50321" y1="38357" x2="50143" y2="39500"/>
                        <a14:foregroundMark x1="50571" y1="36750" x2="50484" y2="37308"/>
                        <a14:foregroundMark x1="48143" y1="40250" x2="47429" y2="36250"/>
                        <a14:foregroundMark x1="52286" y1="43000" x2="45000" y2="43250"/>
                        <a14:foregroundMark x1="45000" y1="43250" x2="48446" y2="33987"/>
                        <a14:foregroundMark x1="49366" y1="33593" x2="52429" y2="42750"/>
                        <a14:foregroundMark x1="59000" y1="49250" x2="58286" y2="50250"/>
                        <a14:foregroundMark x1="36143" y1="62500" x2="35857" y2="57000"/>
                        <a14:foregroundMark x1="35143" y1="59500" x2="32857" y2="46250"/>
                        <a14:foregroundMark x1="32857" y1="46250" x2="36143" y2="37500"/>
                        <a14:foregroundMark x1="42000" y1="62500" x2="43286" y2="60500"/>
                        <a14:foregroundMark x1="47286" y1="70500" x2="54429" y2="66750"/>
                        <a14:foregroundMark x1="54429" y1="66750" x2="54571" y2="54000"/>
                        <a14:foregroundMark x1="54571" y1="54000" x2="48286" y2="46750"/>
                        <a14:foregroundMark x1="48286" y1="46750" x2="42571" y2="57000"/>
                        <a14:foregroundMark x1="59000" y1="60500" x2="64857" y2="52750"/>
                        <a14:foregroundMark x1="64857" y1="52750" x2="65857" y2="47250"/>
                        <a14:foregroundMark x1="65429" y1="49000" x2="63143" y2="36500"/>
                        <a14:foregroundMark x1="63143" y1="36500" x2="55571" y2="34750"/>
                        <a14:foregroundMark x1="55571" y1="34750" x2="53571" y2="35750"/>
                        <a14:foregroundMark x1="54286" y1="37500" x2="47429" y2="32000"/>
                        <a14:foregroundMark x1="47429" y1="32000" x2="45000" y2="32500"/>
                        <a14:foregroundMark x1="45571" y1="45250" x2="44429" y2="39250"/>
                        <a14:foregroundMark x1="37000" y1="34750" x2="36714" y2="29000"/>
                        <a14:foregroundMark x1="35857" y1="35250" x2="36000" y2="30000"/>
                        <a14:foregroundMark x1="49000" y1="28750" x2="48857" y2="21500"/>
                        <a14:foregroundMark x1="62000" y1="36500" x2="62286" y2="30500"/>
                        <a14:foregroundMark x1="31286" y1="50250" x2="31000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089" y="5436206"/>
            <a:ext cx="1723803" cy="9850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CECE20C-3BA4-418C-BF0D-89E06C657B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19" y="5516502"/>
            <a:ext cx="775728" cy="864000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D6CC8427-C88B-481A-9652-2EE7AB9BCD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38" b="97949" l="3540" r="97935">
                        <a14:foregroundMark x1="20354" y1="24103" x2="20354" y2="24103"/>
                        <a14:foregroundMark x1="24189" y1="20513" x2="11209" y2="35385"/>
                        <a14:foregroundMark x1="11209" y1="35385" x2="9440" y2="38974"/>
                        <a14:foregroundMark x1="66962" y1="60000" x2="76696" y2="36923"/>
                        <a14:foregroundMark x1="76696" y1="36923" x2="65192" y2="12821"/>
                        <a14:foregroundMark x1="65192" y1="12821" x2="48968" y2="13333"/>
                        <a14:foregroundMark x1="48968" y1="13333" x2="33038" y2="26667"/>
                        <a14:foregroundMark x1="25768" y1="40637" x2="21829" y2="48205"/>
                        <a14:foregroundMark x1="33038" y1="26667" x2="26377" y2="39466"/>
                        <a14:foregroundMark x1="21829" y1="48205" x2="20944" y2="76923"/>
                        <a14:foregroundMark x1="20944" y1="76923" x2="37758" y2="84615"/>
                        <a14:foregroundMark x1="37758" y1="84615" x2="38938" y2="84615"/>
                        <a14:foregroundMark x1="55457" y1="14872" x2="51622" y2="33846"/>
                        <a14:foregroundMark x1="84661" y1="23590" x2="55162" y2="8205"/>
                        <a14:foregroundMark x1="55162" y1="8205" x2="25959" y2="8718"/>
                        <a14:foregroundMark x1="86431" y1="14359" x2="88791" y2="17949"/>
                        <a14:foregroundMark x1="88201" y1="13846" x2="73451" y2="27692"/>
                        <a14:foregroundMark x1="73451" y1="27692" x2="85546" y2="12821"/>
                        <a14:foregroundMark x1="85546" y1="12821" x2="84661" y2="11282"/>
                        <a14:foregroundMark x1="83481" y1="20000" x2="89971" y2="13846"/>
                        <a14:foregroundMark x1="92625" y1="9744" x2="92920" y2="9231"/>
                        <a14:foregroundMark x1="58702" y1="57949" x2="44543" y2="77949"/>
                        <a14:foregroundMark x1="44543" y1="77949" x2="44248" y2="51795"/>
                        <a14:foregroundMark x1="26123" y1="59459" x2="22419" y2="61026"/>
                        <a14:foregroundMark x1="36223" y1="55189" x2="35703" y2="55409"/>
                        <a14:foregroundMark x1="44248" y1="51795" x2="36651" y2="55008"/>
                        <a14:foregroundMark x1="22419" y1="61026" x2="12684" y2="80513"/>
                        <a14:foregroundMark x1="12684" y1="80513" x2="3540" y2="55385"/>
                        <a14:foregroundMark x1="3540" y1="55385" x2="10619" y2="29744"/>
                        <a14:foregroundMark x1="10619" y1="29744" x2="39823" y2="14872"/>
                        <a14:foregroundMark x1="39823" y1="14872" x2="40118" y2="21538"/>
                        <a14:foregroundMark x1="62242" y1="84615" x2="30678" y2="92821"/>
                        <a14:foregroundMark x1="30678" y1="92821" x2="25664" y2="91282"/>
                        <a14:foregroundMark x1="58112" y1="90769" x2="68142" y2="71282"/>
                        <a14:foregroundMark x1="68142" y1="71282" x2="60767" y2="81026"/>
                        <a14:foregroundMark x1="62242" y1="75897" x2="44838" y2="75385"/>
                        <a14:foregroundMark x1="44838" y1="75385" x2="52507" y2="78462"/>
                        <a14:foregroundMark x1="55162" y1="88718" x2="68142" y2="75385"/>
                        <a14:foregroundMark x1="68142" y1="75385" x2="58407" y2="96923"/>
                        <a14:foregroundMark x1="58407" y1="96923" x2="43658" y2="96923"/>
                        <a14:foregroundMark x1="43658" y1="96923" x2="43658" y2="96410"/>
                        <a14:foregroundMark x1="32448" y1="98462" x2="17994" y2="91282"/>
                        <a14:foregroundMark x1="17994" y1="91282" x2="31563" y2="97949"/>
                        <a14:foregroundMark x1="48378" y1="73846" x2="32448" y2="70256"/>
                        <a14:foregroundMark x1="28153" y1="66136" x2="23894" y2="62051"/>
                        <a14:foregroundMark x1="32448" y1="70256" x2="29647" y2="67569"/>
                        <a14:foregroundMark x1="16519" y1="77436" x2="12684" y2="49231"/>
                        <a14:foregroundMark x1="12684" y1="49231" x2="17699" y2="25128"/>
                        <a14:foregroundMark x1="17699" y1="25128" x2="18289" y2="24615"/>
                        <a14:foregroundMark x1="4425" y1="51282" x2="10324" y2="25128"/>
                        <a14:foregroundMark x1="10324" y1="25128" x2="23599" y2="8718"/>
                        <a14:foregroundMark x1="23599" y1="8718" x2="35103" y2="2051"/>
                        <a14:foregroundMark x1="93510" y1="10769" x2="97935" y2="3590"/>
                        <a14:backgroundMark x1="31563" y1="58462" x2="32153" y2="57436"/>
                        <a14:backgroundMark x1="35693" y1="55385" x2="29794" y2="55897"/>
                        <a14:backgroundMark x1="31858" y1="57949" x2="26549" y2="44103"/>
                        <a14:backgroundMark x1="35988" y1="55897" x2="35988" y2="57436"/>
                        <a14:backgroundMark x1="30973" y1="57949" x2="27434" y2="58462"/>
                        <a14:backgroundMark x1="28319" y1="59487" x2="25664" y2="57949"/>
                        <a14:backgroundMark x1="36283" y1="56923" x2="36578" y2="53333"/>
                        <a14:backgroundMark x1="36873" y1="58462" x2="36578" y2="5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000" y="5615111"/>
            <a:ext cx="1143773" cy="65792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AE78411-2759-40B1-A5A3-34ABF60EA3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6880" y1="25781" x2="62960" y2="27344"/>
                        <a14:foregroundMark x1="67040" y1="27109" x2="68000" y2="27578"/>
                        <a14:foregroundMark x1="73520" y1="43594" x2="67440" y2="41406"/>
                        <a14:foregroundMark x1="42160" y1="24688" x2="41920" y2="24609"/>
                        <a14:foregroundMark x1="40960" y1="24922" x2="40960" y2="24922"/>
                        <a14:foregroundMark x1="40720" y1="25078" x2="40320" y2="2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642" y="5504809"/>
            <a:ext cx="993395" cy="1072588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CF32C64-9330-4B4F-A7F0-CD8EB20DD6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32" y="5522598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39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3243F290-5687-4BE5-8164-1026BFB01E43}"/>
              </a:ext>
            </a:extLst>
          </p:cNvPr>
          <p:cNvSpPr/>
          <p:nvPr/>
        </p:nvSpPr>
        <p:spPr>
          <a:xfrm>
            <a:off x="4384916" y="5148263"/>
            <a:ext cx="14653358" cy="1709738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3CFDA86-642F-4037-82CE-DC53C84CB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ГРУППОВЫЕ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ТЕХНИКО-ТАКТИЧЕСКИЕ ВЗАИМОДЕЙСТВИЯ</a:t>
            </a:r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4D5BD940-FE5A-412C-BA5E-639CE07311EB}"/>
              </a:ext>
            </a:extLst>
          </p:cNvPr>
          <p:cNvSpPr/>
          <p:nvPr/>
        </p:nvSpPr>
        <p:spPr>
          <a:xfrm>
            <a:off x="5856846" y="5420945"/>
            <a:ext cx="13181428" cy="1437055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002060"/>
              </a:gs>
              <a:gs pos="100000">
                <a:srgbClr val="0070C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42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-0.25 -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111E-6 L -0.25 1.1111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2F096EF-2673-410D-9CA6-EB8BFB2AC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1012731"/>
            <a:ext cx="2247900" cy="5400675"/>
          </a:xfrm>
        </p:spPr>
        <p:txBody>
          <a:bodyPr>
            <a:normAutofit/>
          </a:bodyPr>
          <a:lstStyle/>
          <a:p>
            <a:r>
              <a:rPr lang="ru-RU" dirty="0"/>
              <a:t>Атака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51B73F8-3B86-4054-8D6C-FC3F2B61D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7575" y="2336289"/>
            <a:ext cx="7896225" cy="2672080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ru-RU" dirty="0"/>
              <a:t>Игра </a:t>
            </a:r>
            <a:r>
              <a:rPr lang="ru-RU" dirty="0">
                <a:solidFill>
                  <a:srgbClr val="FFC000"/>
                </a:solidFill>
              </a:rPr>
              <a:t>«в стенку»</a:t>
            </a:r>
          </a:p>
          <a:p>
            <a:pPr>
              <a:buClr>
                <a:schemeClr val="bg1"/>
              </a:buClr>
            </a:pPr>
            <a:r>
              <a:rPr lang="ru-RU" dirty="0"/>
              <a:t>«Скрещивание»</a:t>
            </a:r>
          </a:p>
          <a:p>
            <a:pPr>
              <a:buClr>
                <a:schemeClr val="bg1"/>
              </a:buClr>
            </a:pPr>
            <a:r>
              <a:rPr lang="ru-RU" dirty="0"/>
              <a:t>«Забегание»</a:t>
            </a:r>
          </a:p>
          <a:p>
            <a:pPr>
              <a:buClr>
                <a:schemeClr val="bg1"/>
              </a:buClr>
            </a:pPr>
            <a:r>
              <a:rPr lang="ru-RU" dirty="0"/>
              <a:t>Игра </a:t>
            </a:r>
            <a:r>
              <a:rPr lang="ru-RU" dirty="0">
                <a:solidFill>
                  <a:srgbClr val="FFC000"/>
                </a:solidFill>
              </a:rPr>
              <a:t>«на третьего»</a:t>
            </a:r>
          </a:p>
          <a:p>
            <a:pPr>
              <a:buClr>
                <a:schemeClr val="bg1"/>
              </a:buClr>
            </a:pPr>
            <a:r>
              <a:rPr lang="ru-RU" dirty="0">
                <a:solidFill>
                  <a:srgbClr val="FFC000"/>
                </a:solidFill>
              </a:rPr>
              <a:t>«Пропускание» </a:t>
            </a:r>
            <a:r>
              <a:rPr lang="ru-RU" dirty="0"/>
              <a:t>мяча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BF70F98-A4C0-4E9B-8027-1ACE691E071D}"/>
              </a:ext>
            </a:extLst>
          </p:cNvPr>
          <p:cNvCxnSpPr>
            <a:cxnSpLocks/>
          </p:cNvCxnSpPr>
          <p:nvPr/>
        </p:nvCxnSpPr>
        <p:spPr>
          <a:xfrm>
            <a:off x="3152775" y="2336288"/>
            <a:ext cx="0" cy="267208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79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2F096EF-2673-410D-9CA6-EB8BFB2AC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1012731"/>
            <a:ext cx="2499357" cy="5400675"/>
          </a:xfrm>
        </p:spPr>
        <p:txBody>
          <a:bodyPr>
            <a:normAutofit/>
          </a:bodyPr>
          <a:lstStyle/>
          <a:p>
            <a:r>
              <a:rPr lang="ru-RU" sz="3200" dirty="0"/>
              <a:t>Оборона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51B73F8-3B86-4054-8D6C-FC3F2B61D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7575" y="2540000"/>
            <a:ext cx="7896225" cy="4013199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ru-RU" sz="2400" dirty="0"/>
              <a:t>Игра </a:t>
            </a:r>
            <a:r>
              <a:rPr lang="ru-RU" sz="2400" dirty="0">
                <a:solidFill>
                  <a:srgbClr val="FFC000"/>
                </a:solidFill>
              </a:rPr>
              <a:t>«в линию»</a:t>
            </a:r>
          </a:p>
          <a:p>
            <a:pPr>
              <a:buClr>
                <a:schemeClr val="bg1"/>
              </a:buClr>
            </a:pPr>
            <a:r>
              <a:rPr lang="ru-RU" sz="2400" dirty="0"/>
              <a:t>«Страховка»</a:t>
            </a:r>
          </a:p>
          <a:p>
            <a:pPr>
              <a:buClr>
                <a:schemeClr val="bg1"/>
              </a:buClr>
            </a:pPr>
            <a:r>
              <a:rPr lang="ru-RU" sz="2400" dirty="0"/>
              <a:t>Создание искусственного положения </a:t>
            </a:r>
            <a:r>
              <a:rPr lang="ru-RU" sz="2400" dirty="0">
                <a:solidFill>
                  <a:srgbClr val="FFC000"/>
                </a:solidFill>
              </a:rPr>
              <a:t>«вне игры»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</a:rPr>
              <a:t>Стандартные положения </a:t>
            </a:r>
            <a:r>
              <a:rPr lang="ru-RU" sz="2400" dirty="0"/>
              <a:t>в атаке и обороне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BF70F98-A4C0-4E9B-8027-1ACE691E071D}"/>
              </a:ext>
            </a:extLst>
          </p:cNvPr>
          <p:cNvCxnSpPr>
            <a:cxnSpLocks/>
          </p:cNvCxnSpPr>
          <p:nvPr/>
        </p:nvCxnSpPr>
        <p:spPr>
          <a:xfrm>
            <a:off x="3152775" y="2540000"/>
            <a:ext cx="0" cy="212344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7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Объект 22">
            <a:extLst>
              <a:ext uri="{FF2B5EF4-FFF2-40B4-BE49-F238E27FC236}">
                <a16:creationId xmlns:a16="http://schemas.microsoft.com/office/drawing/2014/main" id="{71ECF468-6553-4884-BC9E-6B024E8A52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9730499"/>
              </p:ext>
            </p:extLst>
          </p:nvPr>
        </p:nvGraphicFramePr>
        <p:xfrm>
          <a:off x="525780" y="2272665"/>
          <a:ext cx="1114044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7418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409C5-1D04-41F1-A24D-55D187BD5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10575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Конструирование упражнений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DABB47-B317-43FD-A34E-4723FE3B4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9999" y="2174240"/>
            <a:ext cx="6817355" cy="412495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Verdana" panose="020B0604030504040204" pitchFamily="34" charset="0"/>
                <a:ea typeface="Verdana" panose="020B0604030504040204" pitchFamily="34" charset="0"/>
              </a:rPr>
              <a:t>Технические комплексы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b="0" dirty="0">
                <a:latin typeface="Verdana" panose="020B0604030504040204" pitchFamily="34" charset="0"/>
                <a:ea typeface="Verdana" panose="020B0604030504040204" pitchFamily="34" charset="0"/>
              </a:rPr>
              <a:t>Ведения с последующим ударом по воротам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Verdana" panose="020B0604030504040204" pitchFamily="34" charset="0"/>
                <a:ea typeface="Verdana" panose="020B0604030504040204" pitchFamily="34" charset="0"/>
              </a:rPr>
              <a:t>Удары - передачи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Verdana" panose="020B0604030504040204" pitchFamily="34" charset="0"/>
                <a:ea typeface="Verdana" panose="020B0604030504040204" pitchFamily="34" charset="0"/>
              </a:rPr>
              <a:t>Венгерка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0199B5-78D2-4A51-8360-64DFFCBBAB93}"/>
              </a:ext>
            </a:extLst>
          </p:cNvPr>
          <p:cNvSpPr/>
          <p:nvPr/>
        </p:nvSpPr>
        <p:spPr>
          <a:xfrm>
            <a:off x="508000" y="2174240"/>
            <a:ext cx="3962400" cy="41249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Verdana Pro Black" panose="020B0A04030504040204" pitchFamily="34" charset="0"/>
              </a:rPr>
              <a:t>Изолированные упражнения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ECA89FCF-6028-4E71-9070-C89FC4982180}"/>
              </a:ext>
            </a:extLst>
          </p:cNvPr>
          <p:cNvCxnSpPr/>
          <p:nvPr/>
        </p:nvCxnSpPr>
        <p:spPr>
          <a:xfrm>
            <a:off x="4704080" y="2174240"/>
            <a:ext cx="0" cy="4124959"/>
          </a:xfrm>
          <a:prstGeom prst="line">
            <a:avLst/>
          </a:prstGeom>
          <a:ln w="184150">
            <a:solidFill>
              <a:srgbClr val="58B6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54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409C5-1D04-41F1-A24D-55D187BD5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10575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Конструирование упражнений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DABB47-B317-43FD-A34E-4723FE3B4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9520" y="2174240"/>
            <a:ext cx="6273800" cy="412496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3х1, 4х2, 5х3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5х5, 6х6, 7х7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Лимиты по количеству касаний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Условия перед «взятием ворот»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0199B5-78D2-4A51-8360-64DFFCBBAB93}"/>
              </a:ext>
            </a:extLst>
          </p:cNvPr>
          <p:cNvSpPr/>
          <p:nvPr/>
        </p:nvSpPr>
        <p:spPr>
          <a:xfrm>
            <a:off x="508000" y="2174240"/>
            <a:ext cx="3962400" cy="41249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rgbClr val="0070C0"/>
                </a:solidFill>
                <a:latin typeface="Verdana Pro Black" panose="020B0A04030504040204" pitchFamily="34" charset="0"/>
              </a:rPr>
              <a:t>Игровые упражнения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74D7AB6-BE23-428F-A5ED-73A734BF16DF}"/>
              </a:ext>
            </a:extLst>
          </p:cNvPr>
          <p:cNvCxnSpPr/>
          <p:nvPr/>
        </p:nvCxnSpPr>
        <p:spPr>
          <a:xfrm>
            <a:off x="4704080" y="2174240"/>
            <a:ext cx="0" cy="4124959"/>
          </a:xfrm>
          <a:prstGeom prst="line">
            <a:avLst/>
          </a:prstGeom>
          <a:ln w="184150">
            <a:solidFill>
              <a:srgbClr val="58B6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98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7" name="Объект 2">
            <a:extLst>
              <a:ext uri="{FF2B5EF4-FFF2-40B4-BE49-F238E27FC236}">
                <a16:creationId xmlns:a16="http://schemas.microsoft.com/office/drawing/2014/main" id="{55346F8A-2C95-444B-BF94-07DA239B991E}"/>
              </a:ext>
            </a:extLst>
          </p:cNvPr>
          <p:cNvSpPr txBox="1">
            <a:spLocks/>
          </p:cNvSpPr>
          <p:nvPr/>
        </p:nvSpPr>
        <p:spPr>
          <a:xfrm>
            <a:off x="4595148" y="3669174"/>
            <a:ext cx="7464771" cy="3188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НЕКОРРЕКТНО ПОСТАВЛЕНЫЕ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ЗАДАЧИ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05273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58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66EC1018-2508-48D2-806D-9C4781E5932D}"/>
              </a:ext>
            </a:extLst>
          </p:cNvPr>
          <p:cNvSpPr txBox="1">
            <a:spLocks/>
          </p:cNvSpPr>
          <p:nvPr/>
        </p:nvSpPr>
        <p:spPr>
          <a:xfrm>
            <a:off x="4641447" y="3541627"/>
            <a:ext cx="7464771" cy="135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2. ПОДБИРАЕМЫЕ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СРЕДСТВА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НЕ СООТВЕТСТВУЮТ ПОСТАВЛЕННЫМ ЗАДАЧАМ</a:t>
            </a:r>
          </a:p>
        </p:txBody>
      </p:sp>
    </p:spTree>
    <p:extLst>
      <p:ext uri="{BB962C8B-B14F-4D97-AF65-F5344CB8AC3E}">
        <p14:creationId xmlns:p14="http://schemas.microsoft.com/office/powerpoint/2010/main" val="358508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1C93FAD0-BA51-4565-9205-4349C091D629}"/>
              </a:ext>
            </a:extLst>
          </p:cNvPr>
          <p:cNvSpPr txBox="1">
            <a:spLocks/>
          </p:cNvSpPr>
          <p:nvPr/>
        </p:nvSpPr>
        <p:spPr>
          <a:xfrm>
            <a:off x="4641447" y="3541627"/>
            <a:ext cx="7464771" cy="135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3. ГОНИМСЯ ЗА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КОЛИЧЕСТВОМ УПРАЖНЕНИЙ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В ТРЕНИРОВКЕ</a:t>
            </a:r>
          </a:p>
        </p:txBody>
      </p:sp>
    </p:spTree>
    <p:extLst>
      <p:ext uri="{BB962C8B-B14F-4D97-AF65-F5344CB8AC3E}">
        <p14:creationId xmlns:p14="http://schemas.microsoft.com/office/powerpoint/2010/main" val="277346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5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AD923FC8-5734-48FD-88EF-12F0B3BAB6C1}"/>
              </a:ext>
            </a:extLst>
          </p:cNvPr>
          <p:cNvSpPr txBox="1">
            <a:spLocks/>
          </p:cNvSpPr>
          <p:nvPr/>
        </p:nvSpPr>
        <p:spPr>
          <a:xfrm>
            <a:off x="4641447" y="3761772"/>
            <a:ext cx="7464771" cy="11391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4. ИГНОРИРУЕМ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ПАУЗУ ОТДЫХА</a:t>
            </a:r>
          </a:p>
        </p:txBody>
      </p:sp>
    </p:spTree>
    <p:extLst>
      <p:ext uri="{BB962C8B-B14F-4D97-AF65-F5344CB8AC3E}">
        <p14:creationId xmlns:p14="http://schemas.microsoft.com/office/powerpoint/2010/main" val="345416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628C97-A6D5-40FE-ABAF-A6EBE43FA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3877"/>
            <a:ext cx="3494362" cy="4930246"/>
          </a:xfrm>
        </p:spPr>
        <p:txBody>
          <a:bodyPr>
            <a:normAutofit/>
          </a:bodyPr>
          <a:lstStyle/>
          <a:p>
            <a:pPr algn="r"/>
            <a:r>
              <a:rPr lang="ru-RU" sz="4000" dirty="0">
                <a:latin typeface="Verdana Pro Black" panose="020B0A04030504040204" pitchFamily="34" charset="0"/>
              </a:rPr>
              <a:t>Партнеры</a:t>
            </a:r>
          </a:p>
        </p:txBody>
      </p:sp>
      <p:pic>
        <p:nvPicPr>
          <p:cNvPr id="24" name="Рисунок 23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4A5EA29D-FC31-42FA-8E92-2A26E2C44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1250" l="4583" r="95417">
                        <a14:foregroundMark x1="25417" y1="53333" x2="26667" y2="46250"/>
                        <a14:foregroundMark x1="70000" y1="42083" x2="77083" y2="42083"/>
                        <a14:foregroundMark x1="71667" y1="42917" x2="69583" y2="42500"/>
                        <a14:foregroundMark x1="25417" y1="80833" x2="25417" y2="80833"/>
                        <a14:foregroundMark x1="25417" y1="80833" x2="22917" y2="86667"/>
                        <a14:foregroundMark x1="23333" y1="83750" x2="17500" y2="91250"/>
                        <a14:foregroundMark x1="44583" y1="14167" x2="32083" y2="17083"/>
                        <a14:foregroundMark x1="92500" y1="47083" x2="95417" y2="47500"/>
                        <a14:foregroundMark x1="70833" y1="21250" x2="74583" y2="15417"/>
                        <a14:foregroundMark x1="72917" y1="28750" x2="69583" y2="28750"/>
                        <a14:foregroundMark x1="40417" y1="45833" x2="45417" y2="44167"/>
                        <a14:foregroundMark x1="43333" y1="47500" x2="40417" y2="53333"/>
                        <a14:foregroundMark x1="45000" y1="53750" x2="47917" y2="44583"/>
                        <a14:foregroundMark x1="51667" y1="52917" x2="50417" y2="47083"/>
                        <a14:foregroundMark x1="6667" y1="70417" x2="4583" y2="6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454" y="3087978"/>
            <a:ext cx="1269572" cy="126957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DA20C1D-AC45-423A-9E82-F3ECC7B6A72E}"/>
              </a:ext>
            </a:extLst>
          </p:cNvPr>
          <p:cNvSpPr txBox="1"/>
          <p:nvPr/>
        </p:nvSpPr>
        <p:spPr>
          <a:xfrm>
            <a:off x="6914305" y="3328188"/>
            <a:ext cx="21624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Объединение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Отечественных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Тренеров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59A8C55-23E4-46A1-BD70-4E189059D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147" y="1057535"/>
            <a:ext cx="1282604" cy="142855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F09232E7-B613-4277-B946-A2EC8957BEC6}"/>
              </a:ext>
            </a:extLst>
          </p:cNvPr>
          <p:cNvSpPr txBox="1"/>
          <p:nvPr/>
        </p:nvSpPr>
        <p:spPr>
          <a:xfrm>
            <a:off x="6914305" y="1527816"/>
            <a:ext cx="23125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Российский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Футбольный 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Союз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4BBA078-69CE-490C-A27F-C8031AD7C9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1143" y1="45250" x2="37857" y2="48250"/>
                        <a14:foregroundMark x1="50429" y1="56500" x2="50000" y2="57000"/>
                        <a14:foregroundMark x1="60714" y1="46000" x2="59714" y2="46250"/>
                        <a14:foregroundMark x1="40143" y1="28500" x2="43571" y2="26500"/>
                        <a14:foregroundMark x1="32714" y1="38250" x2="33857" y2="34750"/>
                        <a14:foregroundMark x1="56429" y1="29500" x2="53000" y2="27250"/>
                        <a14:foregroundMark x1="64143" y1="36750" x2="65857" y2="41500"/>
                        <a14:foregroundMark x1="69571" y1="35250" x2="69143" y2="35250"/>
                        <a14:foregroundMark x1="69000" y1="36750" x2="69286" y2="36750"/>
                        <a14:foregroundMark x1="69000" y1="36250" x2="69000" y2="35500"/>
                        <a14:foregroundMark x1="28714" y1="34500" x2="28857" y2="34500"/>
                        <a14:foregroundMark x1="50286" y1="60250" x2="48143" y2="57250"/>
                        <a14:foregroundMark x1="50321" y1="38357" x2="50143" y2="39500"/>
                        <a14:foregroundMark x1="50571" y1="36750" x2="50484" y2="37308"/>
                        <a14:foregroundMark x1="48143" y1="40250" x2="47429" y2="36250"/>
                        <a14:foregroundMark x1="52286" y1="43000" x2="45000" y2="43250"/>
                        <a14:foregroundMark x1="45000" y1="43250" x2="48446" y2="33987"/>
                        <a14:foregroundMark x1="49366" y1="33593" x2="52429" y2="42750"/>
                        <a14:foregroundMark x1="59000" y1="49250" x2="58286" y2="50250"/>
                        <a14:foregroundMark x1="36143" y1="62500" x2="35857" y2="57000"/>
                        <a14:foregroundMark x1="35143" y1="59500" x2="32857" y2="46250"/>
                        <a14:foregroundMark x1="32857" y1="46250" x2="36143" y2="37500"/>
                        <a14:foregroundMark x1="42000" y1="62500" x2="43286" y2="60500"/>
                        <a14:foregroundMark x1="47286" y1="70500" x2="54429" y2="66750"/>
                        <a14:foregroundMark x1="54429" y1="66750" x2="54571" y2="54000"/>
                        <a14:foregroundMark x1="54571" y1="54000" x2="48286" y2="46750"/>
                        <a14:foregroundMark x1="48286" y1="46750" x2="42571" y2="57000"/>
                        <a14:foregroundMark x1="59000" y1="60500" x2="64857" y2="52750"/>
                        <a14:foregroundMark x1="64857" y1="52750" x2="65857" y2="47250"/>
                        <a14:foregroundMark x1="65429" y1="49000" x2="63143" y2="36500"/>
                        <a14:foregroundMark x1="63143" y1="36500" x2="55571" y2="34750"/>
                        <a14:foregroundMark x1="55571" y1="34750" x2="53571" y2="35750"/>
                        <a14:foregroundMark x1="54286" y1="37500" x2="47429" y2="32000"/>
                        <a14:foregroundMark x1="47429" y1="32000" x2="45000" y2="32500"/>
                        <a14:foregroundMark x1="45571" y1="45250" x2="44429" y2="39250"/>
                        <a14:foregroundMark x1="37000" y1="34750" x2="36714" y2="29000"/>
                        <a14:foregroundMark x1="35857" y1="35250" x2="36000" y2="30000"/>
                        <a14:foregroundMark x1="49000" y1="28750" x2="48857" y2="21500"/>
                        <a14:foregroundMark x1="62000" y1="36500" x2="62286" y2="30500"/>
                        <a14:foregroundMark x1="31286" y1="50250" x2="31000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142" y="887338"/>
            <a:ext cx="3003442" cy="171625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11923FD-CCA4-4E7B-AB95-DD9595DC7EE2}"/>
              </a:ext>
            </a:extLst>
          </p:cNvPr>
          <p:cNvSpPr txBox="1"/>
          <p:nvPr/>
        </p:nvSpPr>
        <p:spPr>
          <a:xfrm>
            <a:off x="10132289" y="1527110"/>
            <a:ext cx="1762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Академия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Тренерского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Мастерства</a:t>
            </a:r>
          </a:p>
        </p:txBody>
      </p:sp>
      <p:pic>
        <p:nvPicPr>
          <p:cNvPr id="30" name="Рисунок 29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D694B6E8-5E79-4ADD-A478-9CCBBC9145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38" b="97949" l="3540" r="97935">
                        <a14:foregroundMark x1="20354" y1="24103" x2="20354" y2="24103"/>
                        <a14:foregroundMark x1="24189" y1="20513" x2="11209" y2="35385"/>
                        <a14:foregroundMark x1="11209" y1="35385" x2="9440" y2="38974"/>
                        <a14:foregroundMark x1="66962" y1="60000" x2="76696" y2="36923"/>
                        <a14:foregroundMark x1="76696" y1="36923" x2="65192" y2="12821"/>
                        <a14:foregroundMark x1="65192" y1="12821" x2="48968" y2="13333"/>
                        <a14:foregroundMark x1="48968" y1="13333" x2="33038" y2="26667"/>
                        <a14:foregroundMark x1="25768" y1="40637" x2="21829" y2="48205"/>
                        <a14:foregroundMark x1="33038" y1="26667" x2="26377" y2="39466"/>
                        <a14:foregroundMark x1="21829" y1="48205" x2="20944" y2="76923"/>
                        <a14:foregroundMark x1="20944" y1="76923" x2="37758" y2="84615"/>
                        <a14:foregroundMark x1="37758" y1="84615" x2="38938" y2="84615"/>
                        <a14:foregroundMark x1="55457" y1="14872" x2="51622" y2="33846"/>
                        <a14:foregroundMark x1="84661" y1="23590" x2="55162" y2="8205"/>
                        <a14:foregroundMark x1="55162" y1="8205" x2="25959" y2="8718"/>
                        <a14:foregroundMark x1="86431" y1="14359" x2="88791" y2="17949"/>
                        <a14:foregroundMark x1="88201" y1="13846" x2="73451" y2="27692"/>
                        <a14:foregroundMark x1="73451" y1="27692" x2="85546" y2="12821"/>
                        <a14:foregroundMark x1="85546" y1="12821" x2="84661" y2="11282"/>
                        <a14:foregroundMark x1="83481" y1="20000" x2="89971" y2="13846"/>
                        <a14:foregroundMark x1="92625" y1="9744" x2="92920" y2="9231"/>
                        <a14:foregroundMark x1="58702" y1="57949" x2="44543" y2="77949"/>
                        <a14:foregroundMark x1="44543" y1="77949" x2="44248" y2="51795"/>
                        <a14:foregroundMark x1="26123" y1="59459" x2="22419" y2="61026"/>
                        <a14:foregroundMark x1="36223" y1="55189" x2="35703" y2="55409"/>
                        <a14:foregroundMark x1="44248" y1="51795" x2="36651" y2="55008"/>
                        <a14:foregroundMark x1="22419" y1="61026" x2="12684" y2="80513"/>
                        <a14:foregroundMark x1="12684" y1="80513" x2="3540" y2="55385"/>
                        <a14:foregroundMark x1="3540" y1="55385" x2="10619" y2="29744"/>
                        <a14:foregroundMark x1="10619" y1="29744" x2="39823" y2="14872"/>
                        <a14:foregroundMark x1="39823" y1="14872" x2="40118" y2="21538"/>
                        <a14:foregroundMark x1="62242" y1="84615" x2="30678" y2="92821"/>
                        <a14:foregroundMark x1="30678" y1="92821" x2="25664" y2="91282"/>
                        <a14:foregroundMark x1="58112" y1="90769" x2="68142" y2="71282"/>
                        <a14:foregroundMark x1="68142" y1="71282" x2="60767" y2="81026"/>
                        <a14:foregroundMark x1="62242" y1="75897" x2="44838" y2="75385"/>
                        <a14:foregroundMark x1="44838" y1="75385" x2="52507" y2="78462"/>
                        <a14:foregroundMark x1="55162" y1="88718" x2="68142" y2="75385"/>
                        <a14:foregroundMark x1="68142" y1="75385" x2="58407" y2="96923"/>
                        <a14:foregroundMark x1="58407" y1="96923" x2="43658" y2="96923"/>
                        <a14:foregroundMark x1="43658" y1="96923" x2="43658" y2="96410"/>
                        <a14:foregroundMark x1="32448" y1="98462" x2="17994" y2="91282"/>
                        <a14:foregroundMark x1="17994" y1="91282" x2="31563" y2="97949"/>
                        <a14:foregroundMark x1="48378" y1="73846" x2="32448" y2="70256"/>
                        <a14:foregroundMark x1="28153" y1="66136" x2="23894" y2="62051"/>
                        <a14:foregroundMark x1="32448" y1="70256" x2="29647" y2="67569"/>
                        <a14:foregroundMark x1="16519" y1="77436" x2="12684" y2="49231"/>
                        <a14:foregroundMark x1="12684" y1="49231" x2="17699" y2="25128"/>
                        <a14:foregroundMark x1="17699" y1="25128" x2="18289" y2="24615"/>
                        <a14:foregroundMark x1="4425" y1="51282" x2="10324" y2="25128"/>
                        <a14:foregroundMark x1="10324" y1="25128" x2="23599" y2="8718"/>
                        <a14:foregroundMark x1="23599" y1="8718" x2="35103" y2="2051"/>
                        <a14:foregroundMark x1="93510" y1="10769" x2="97935" y2="3590"/>
                        <a14:backgroundMark x1="31563" y1="58462" x2="32153" y2="57436"/>
                        <a14:backgroundMark x1="35693" y1="55385" x2="29794" y2="55897"/>
                        <a14:backgroundMark x1="31858" y1="57949" x2="26549" y2="44103"/>
                        <a14:backgroundMark x1="35988" y1="55897" x2="35988" y2="57436"/>
                        <a14:backgroundMark x1="30973" y1="57949" x2="27434" y2="58462"/>
                        <a14:backgroundMark x1="28319" y1="59487" x2="25664" y2="57949"/>
                        <a14:backgroundMark x1="36283" y1="56923" x2="36578" y2="53333"/>
                        <a14:backgroundMark x1="36873" y1="58462" x2="36578" y2="5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637" y="3290764"/>
            <a:ext cx="1502040" cy="8640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A9A0D8C5-695E-411F-BAC1-A5321FFB251B}"/>
              </a:ext>
            </a:extLst>
          </p:cNvPr>
          <p:cNvSpPr txBox="1"/>
          <p:nvPr/>
        </p:nvSpPr>
        <p:spPr>
          <a:xfrm>
            <a:off x="10137327" y="3453024"/>
            <a:ext cx="1528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chemeClr val="bg1"/>
                </a:solidFill>
                <a:latin typeface="Verdana Pro Black" panose="020B0A04030504040204" pitchFamily="34" charset="0"/>
              </a:rPr>
              <a:t>РГУФКСМиТ</a:t>
            </a:r>
            <a:endParaRPr lang="ru-RU" sz="1400" dirty="0">
              <a:solidFill>
                <a:schemeClr val="bg1"/>
              </a:solidFill>
              <a:latin typeface="Verdana Pro Black" panose="020B0A04030504040204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ГЦОЛИФК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A0820D07-AAF8-4E27-A292-3D03AACA90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063" y="4584816"/>
            <a:ext cx="1668884" cy="166888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AEED895-BF90-4525-8ADC-2759001203C3}"/>
              </a:ext>
            </a:extLst>
          </p:cNvPr>
          <p:cNvSpPr txBox="1"/>
          <p:nvPr/>
        </p:nvSpPr>
        <p:spPr>
          <a:xfrm>
            <a:off x="6992751" y="5062475"/>
            <a:ext cx="174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Футбольная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Наука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DBB8A74D-ED0B-4F71-B65A-765C913241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66880" y1="25781" x2="62960" y2="27344"/>
                        <a14:foregroundMark x1="67040" y1="27109" x2="68000" y2="27578"/>
                        <a14:foregroundMark x1="73520" y1="43594" x2="67440" y2="41406"/>
                        <a14:foregroundMark x1="42160" y1="24688" x2="41920" y2="24609"/>
                        <a14:foregroundMark x1="40960" y1="24922" x2="40960" y2="24922"/>
                        <a14:foregroundMark x1="40720" y1="25078" x2="40320" y2="2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74" y="4506220"/>
            <a:ext cx="1691250" cy="182607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D2022BE-1347-4002-82F0-C2D3C4A1937F}"/>
              </a:ext>
            </a:extLst>
          </p:cNvPr>
          <p:cNvSpPr txBox="1"/>
          <p:nvPr/>
        </p:nvSpPr>
        <p:spPr>
          <a:xfrm>
            <a:off x="10132289" y="5035714"/>
            <a:ext cx="152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Дела</a:t>
            </a:r>
          </a:p>
          <a:p>
            <a:r>
              <a:rPr lang="ru-RU" sz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Футбольные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521DD82-232F-4EEF-89A8-98B6EFE9D202}"/>
              </a:ext>
            </a:extLst>
          </p:cNvPr>
          <p:cNvCxnSpPr>
            <a:cxnSpLocks/>
          </p:cNvCxnSpPr>
          <p:nvPr/>
        </p:nvCxnSpPr>
        <p:spPr>
          <a:xfrm>
            <a:off x="4830618" y="1249680"/>
            <a:ext cx="0" cy="48768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685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1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24" name="Семиугольник 23">
            <a:extLst>
              <a:ext uri="{FF2B5EF4-FFF2-40B4-BE49-F238E27FC236}">
                <a16:creationId xmlns:a16="http://schemas.microsoft.com/office/drawing/2014/main" id="{C4078DA1-4C21-47F5-9E08-12E93414765E}"/>
              </a:ext>
            </a:extLst>
          </p:cNvPr>
          <p:cNvSpPr/>
          <p:nvPr/>
        </p:nvSpPr>
        <p:spPr>
          <a:xfrm>
            <a:off x="249873" y="4653280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AA8E020A-03B3-4657-B840-2CF9FC0F2A66}"/>
              </a:ext>
            </a:extLst>
          </p:cNvPr>
          <p:cNvSpPr txBox="1">
            <a:spLocks/>
          </p:cNvSpPr>
          <p:nvPr/>
        </p:nvSpPr>
        <p:spPr>
          <a:xfrm>
            <a:off x="4641447" y="3541627"/>
            <a:ext cx="7454097" cy="135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5. ПРИ ОБЪЯСНЕНИИ ПРЕОБЛАДАЕТ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СЛОВЕСНЫЙ МЕТОД</a:t>
            </a:r>
          </a:p>
        </p:txBody>
      </p:sp>
    </p:spTree>
    <p:extLst>
      <p:ext uri="{BB962C8B-B14F-4D97-AF65-F5344CB8AC3E}">
        <p14:creationId xmlns:p14="http://schemas.microsoft.com/office/powerpoint/2010/main" val="162550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2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24" name="Семиугольник 23">
            <a:extLst>
              <a:ext uri="{FF2B5EF4-FFF2-40B4-BE49-F238E27FC236}">
                <a16:creationId xmlns:a16="http://schemas.microsoft.com/office/drawing/2014/main" id="{C4078DA1-4C21-47F5-9E08-12E93414765E}"/>
              </a:ext>
            </a:extLst>
          </p:cNvPr>
          <p:cNvSpPr/>
          <p:nvPr/>
        </p:nvSpPr>
        <p:spPr>
          <a:xfrm>
            <a:off x="249873" y="4653280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  <p:sp>
        <p:nvSpPr>
          <p:cNvPr id="25" name="Семиугольник 24">
            <a:extLst>
              <a:ext uri="{FF2B5EF4-FFF2-40B4-BE49-F238E27FC236}">
                <a16:creationId xmlns:a16="http://schemas.microsoft.com/office/drawing/2014/main" id="{F6CE1EE1-5B18-4FF2-A2AD-7E1886B3356B}"/>
              </a:ext>
            </a:extLst>
          </p:cNvPr>
          <p:cNvSpPr/>
          <p:nvPr/>
        </p:nvSpPr>
        <p:spPr>
          <a:xfrm>
            <a:off x="1888331" y="4219575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6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CC21B3EA-A6EA-4D48-A34D-8F4947EF8BBF}"/>
              </a:ext>
            </a:extLst>
          </p:cNvPr>
          <p:cNvSpPr txBox="1">
            <a:spLocks/>
          </p:cNvSpPr>
          <p:nvPr/>
        </p:nvSpPr>
        <p:spPr>
          <a:xfrm>
            <a:off x="4641447" y="3541627"/>
            <a:ext cx="7454097" cy="135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6. ПРИ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КОНСТРУИРОВАНИИ УПРАЖНЕНИЙ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НЕ УЧИТЫВАЕМ ДВИГАТЕЛЬНУЮ ПЛОТНОСТЬ</a:t>
            </a:r>
          </a:p>
        </p:txBody>
      </p:sp>
    </p:spTree>
    <p:extLst>
      <p:ext uri="{BB962C8B-B14F-4D97-AF65-F5344CB8AC3E}">
        <p14:creationId xmlns:p14="http://schemas.microsoft.com/office/powerpoint/2010/main" val="185441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1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24" name="Семиугольник 23">
            <a:extLst>
              <a:ext uri="{FF2B5EF4-FFF2-40B4-BE49-F238E27FC236}">
                <a16:creationId xmlns:a16="http://schemas.microsoft.com/office/drawing/2014/main" id="{C4078DA1-4C21-47F5-9E08-12E93414765E}"/>
              </a:ext>
            </a:extLst>
          </p:cNvPr>
          <p:cNvSpPr/>
          <p:nvPr/>
        </p:nvSpPr>
        <p:spPr>
          <a:xfrm>
            <a:off x="249873" y="4653280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  <p:sp>
        <p:nvSpPr>
          <p:cNvPr id="25" name="Семиугольник 24">
            <a:extLst>
              <a:ext uri="{FF2B5EF4-FFF2-40B4-BE49-F238E27FC236}">
                <a16:creationId xmlns:a16="http://schemas.microsoft.com/office/drawing/2014/main" id="{F6CE1EE1-5B18-4FF2-A2AD-7E1886B3356B}"/>
              </a:ext>
            </a:extLst>
          </p:cNvPr>
          <p:cNvSpPr/>
          <p:nvPr/>
        </p:nvSpPr>
        <p:spPr>
          <a:xfrm>
            <a:off x="1888331" y="4219575"/>
            <a:ext cx="476250" cy="476250"/>
          </a:xfrm>
          <a:prstGeom prst="heptagon">
            <a:avLst/>
          </a:prstGeom>
          <a:solidFill>
            <a:srgbClr val="0070C0">
              <a:alpha val="4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6</a:t>
            </a:r>
          </a:p>
        </p:txBody>
      </p:sp>
      <p:sp>
        <p:nvSpPr>
          <p:cNvPr id="26" name="Семиугольник 25">
            <a:extLst>
              <a:ext uri="{FF2B5EF4-FFF2-40B4-BE49-F238E27FC236}">
                <a16:creationId xmlns:a16="http://schemas.microsoft.com/office/drawing/2014/main" id="{8D76BC7B-ACF4-4851-94FA-10CC2F266594}"/>
              </a:ext>
            </a:extLst>
          </p:cNvPr>
          <p:cNvSpPr/>
          <p:nvPr/>
        </p:nvSpPr>
        <p:spPr>
          <a:xfrm>
            <a:off x="2633662" y="3354053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7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C807BB77-2355-42D7-BE00-9C1D7E62C195}"/>
              </a:ext>
            </a:extLst>
          </p:cNvPr>
          <p:cNvSpPr txBox="1">
            <a:spLocks/>
          </p:cNvSpPr>
          <p:nvPr/>
        </p:nvSpPr>
        <p:spPr>
          <a:xfrm>
            <a:off x="4641447" y="3541627"/>
            <a:ext cx="7454097" cy="1359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bg1"/>
              </a:buClr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7.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КОНТРОЛЬ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/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ТРЕБОВАНИЯ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 ЗА ТЕХНИКОЙ ВЫПОЛНЕНИЯ С УСТРАНЕНИЕМ ОШИБОК</a:t>
            </a:r>
          </a:p>
        </p:txBody>
      </p:sp>
    </p:spTree>
    <p:extLst>
      <p:ext uri="{BB962C8B-B14F-4D97-AF65-F5344CB8AC3E}">
        <p14:creationId xmlns:p14="http://schemas.microsoft.com/office/powerpoint/2010/main" val="162818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2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24" name="Семиугольник 23">
            <a:extLst>
              <a:ext uri="{FF2B5EF4-FFF2-40B4-BE49-F238E27FC236}">
                <a16:creationId xmlns:a16="http://schemas.microsoft.com/office/drawing/2014/main" id="{C4078DA1-4C21-47F5-9E08-12E93414765E}"/>
              </a:ext>
            </a:extLst>
          </p:cNvPr>
          <p:cNvSpPr/>
          <p:nvPr/>
        </p:nvSpPr>
        <p:spPr>
          <a:xfrm>
            <a:off x="249873" y="4653280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  <p:sp>
        <p:nvSpPr>
          <p:cNvPr id="25" name="Семиугольник 24">
            <a:extLst>
              <a:ext uri="{FF2B5EF4-FFF2-40B4-BE49-F238E27FC236}">
                <a16:creationId xmlns:a16="http://schemas.microsoft.com/office/drawing/2014/main" id="{F6CE1EE1-5B18-4FF2-A2AD-7E1886B3356B}"/>
              </a:ext>
            </a:extLst>
          </p:cNvPr>
          <p:cNvSpPr/>
          <p:nvPr/>
        </p:nvSpPr>
        <p:spPr>
          <a:xfrm>
            <a:off x="1888331" y="4219575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6</a:t>
            </a:r>
          </a:p>
        </p:txBody>
      </p:sp>
      <p:sp>
        <p:nvSpPr>
          <p:cNvPr id="26" name="Семиугольник 25">
            <a:extLst>
              <a:ext uri="{FF2B5EF4-FFF2-40B4-BE49-F238E27FC236}">
                <a16:creationId xmlns:a16="http://schemas.microsoft.com/office/drawing/2014/main" id="{8D76BC7B-ACF4-4851-94FA-10CC2F266594}"/>
              </a:ext>
            </a:extLst>
          </p:cNvPr>
          <p:cNvSpPr/>
          <p:nvPr/>
        </p:nvSpPr>
        <p:spPr>
          <a:xfrm>
            <a:off x="2633662" y="3354053"/>
            <a:ext cx="476250" cy="476250"/>
          </a:xfrm>
          <a:prstGeom prst="heptagon">
            <a:avLst/>
          </a:prstGeom>
          <a:solidFill>
            <a:srgbClr val="0070C0">
              <a:alpha val="42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7</a:t>
            </a:r>
          </a:p>
        </p:txBody>
      </p:sp>
      <p:sp>
        <p:nvSpPr>
          <p:cNvPr id="27" name="Семиугольник 26">
            <a:extLst>
              <a:ext uri="{FF2B5EF4-FFF2-40B4-BE49-F238E27FC236}">
                <a16:creationId xmlns:a16="http://schemas.microsoft.com/office/drawing/2014/main" id="{0CD0D954-A140-4055-8EB4-B967A7963DA2}"/>
              </a:ext>
            </a:extLst>
          </p:cNvPr>
          <p:cNvSpPr/>
          <p:nvPr/>
        </p:nvSpPr>
        <p:spPr>
          <a:xfrm>
            <a:off x="985996" y="3592178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8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010B244D-7B49-418B-B65F-E1542F739E29}"/>
              </a:ext>
            </a:extLst>
          </p:cNvPr>
          <p:cNvSpPr txBox="1">
            <a:spLocks/>
          </p:cNvSpPr>
          <p:nvPr/>
        </p:nvSpPr>
        <p:spPr>
          <a:xfrm>
            <a:off x="4641447" y="3738623"/>
            <a:ext cx="7454097" cy="1162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8. НЕ СОЗДАЕМ НЕОБХОДИМОГО КОЛИЧЕСТВА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ПОВТОРЕНИЙ</a:t>
            </a:r>
          </a:p>
        </p:txBody>
      </p:sp>
    </p:spTree>
    <p:extLst>
      <p:ext uri="{BB962C8B-B14F-4D97-AF65-F5344CB8AC3E}">
        <p14:creationId xmlns:p14="http://schemas.microsoft.com/office/powerpoint/2010/main" val="384452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24" name="Семиугольник 23">
            <a:extLst>
              <a:ext uri="{FF2B5EF4-FFF2-40B4-BE49-F238E27FC236}">
                <a16:creationId xmlns:a16="http://schemas.microsoft.com/office/drawing/2014/main" id="{C4078DA1-4C21-47F5-9E08-12E93414765E}"/>
              </a:ext>
            </a:extLst>
          </p:cNvPr>
          <p:cNvSpPr/>
          <p:nvPr/>
        </p:nvSpPr>
        <p:spPr>
          <a:xfrm>
            <a:off x="249873" y="4653280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  <p:sp>
        <p:nvSpPr>
          <p:cNvPr id="25" name="Семиугольник 24">
            <a:extLst>
              <a:ext uri="{FF2B5EF4-FFF2-40B4-BE49-F238E27FC236}">
                <a16:creationId xmlns:a16="http://schemas.microsoft.com/office/drawing/2014/main" id="{F6CE1EE1-5B18-4FF2-A2AD-7E1886B3356B}"/>
              </a:ext>
            </a:extLst>
          </p:cNvPr>
          <p:cNvSpPr/>
          <p:nvPr/>
        </p:nvSpPr>
        <p:spPr>
          <a:xfrm>
            <a:off x="1888331" y="4219575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6</a:t>
            </a:r>
          </a:p>
        </p:txBody>
      </p:sp>
      <p:sp>
        <p:nvSpPr>
          <p:cNvPr id="26" name="Семиугольник 25">
            <a:extLst>
              <a:ext uri="{FF2B5EF4-FFF2-40B4-BE49-F238E27FC236}">
                <a16:creationId xmlns:a16="http://schemas.microsoft.com/office/drawing/2014/main" id="{8D76BC7B-ACF4-4851-94FA-10CC2F266594}"/>
              </a:ext>
            </a:extLst>
          </p:cNvPr>
          <p:cNvSpPr/>
          <p:nvPr/>
        </p:nvSpPr>
        <p:spPr>
          <a:xfrm>
            <a:off x="2633662" y="3354053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7</a:t>
            </a:r>
          </a:p>
        </p:txBody>
      </p:sp>
      <p:sp>
        <p:nvSpPr>
          <p:cNvPr id="27" name="Семиугольник 26">
            <a:extLst>
              <a:ext uri="{FF2B5EF4-FFF2-40B4-BE49-F238E27FC236}">
                <a16:creationId xmlns:a16="http://schemas.microsoft.com/office/drawing/2014/main" id="{0CD0D954-A140-4055-8EB4-B967A7963DA2}"/>
              </a:ext>
            </a:extLst>
          </p:cNvPr>
          <p:cNvSpPr/>
          <p:nvPr/>
        </p:nvSpPr>
        <p:spPr>
          <a:xfrm>
            <a:off x="985996" y="3592178"/>
            <a:ext cx="476250" cy="476250"/>
          </a:xfrm>
          <a:prstGeom prst="heptagon">
            <a:avLst/>
          </a:prstGeom>
          <a:solidFill>
            <a:srgbClr val="0070C0">
              <a:alpha val="45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8</a:t>
            </a:r>
          </a:p>
        </p:txBody>
      </p:sp>
      <p:sp>
        <p:nvSpPr>
          <p:cNvPr id="30" name="Семиугольник 29">
            <a:extLst>
              <a:ext uri="{FF2B5EF4-FFF2-40B4-BE49-F238E27FC236}">
                <a16:creationId xmlns:a16="http://schemas.microsoft.com/office/drawing/2014/main" id="{34337F6A-E554-4964-8C64-28DF4415D64A}"/>
              </a:ext>
            </a:extLst>
          </p:cNvPr>
          <p:cNvSpPr/>
          <p:nvPr/>
        </p:nvSpPr>
        <p:spPr>
          <a:xfrm>
            <a:off x="3311525" y="2714625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9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3E520F54-6187-4B5A-9A43-414C04886028}"/>
              </a:ext>
            </a:extLst>
          </p:cNvPr>
          <p:cNvSpPr txBox="1">
            <a:spLocks/>
          </p:cNvSpPr>
          <p:nvPr/>
        </p:nvSpPr>
        <p:spPr>
          <a:xfrm>
            <a:off x="4641447" y="3738623"/>
            <a:ext cx="7454097" cy="11623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9. НЕ УЧИТЫВАЕМ ВОЗРАСТНЫЕ ОСОБЕННОСТИ ПРИ ПОДБОРЕ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ДОЗИРОВКИ </a:t>
            </a:r>
          </a:p>
        </p:txBody>
      </p:sp>
    </p:spTree>
    <p:extLst>
      <p:ext uri="{BB962C8B-B14F-4D97-AF65-F5344CB8AC3E}">
        <p14:creationId xmlns:p14="http://schemas.microsoft.com/office/powerpoint/2010/main" val="234280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24" name="Семиугольник 23">
            <a:extLst>
              <a:ext uri="{FF2B5EF4-FFF2-40B4-BE49-F238E27FC236}">
                <a16:creationId xmlns:a16="http://schemas.microsoft.com/office/drawing/2014/main" id="{C4078DA1-4C21-47F5-9E08-12E93414765E}"/>
              </a:ext>
            </a:extLst>
          </p:cNvPr>
          <p:cNvSpPr/>
          <p:nvPr/>
        </p:nvSpPr>
        <p:spPr>
          <a:xfrm>
            <a:off x="249873" y="4653280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  <p:sp>
        <p:nvSpPr>
          <p:cNvPr id="25" name="Семиугольник 24">
            <a:extLst>
              <a:ext uri="{FF2B5EF4-FFF2-40B4-BE49-F238E27FC236}">
                <a16:creationId xmlns:a16="http://schemas.microsoft.com/office/drawing/2014/main" id="{F6CE1EE1-5B18-4FF2-A2AD-7E1886B3356B}"/>
              </a:ext>
            </a:extLst>
          </p:cNvPr>
          <p:cNvSpPr/>
          <p:nvPr/>
        </p:nvSpPr>
        <p:spPr>
          <a:xfrm>
            <a:off x="1888331" y="4219575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6</a:t>
            </a:r>
          </a:p>
        </p:txBody>
      </p:sp>
      <p:sp>
        <p:nvSpPr>
          <p:cNvPr id="26" name="Семиугольник 25">
            <a:extLst>
              <a:ext uri="{FF2B5EF4-FFF2-40B4-BE49-F238E27FC236}">
                <a16:creationId xmlns:a16="http://schemas.microsoft.com/office/drawing/2014/main" id="{8D76BC7B-ACF4-4851-94FA-10CC2F266594}"/>
              </a:ext>
            </a:extLst>
          </p:cNvPr>
          <p:cNvSpPr/>
          <p:nvPr/>
        </p:nvSpPr>
        <p:spPr>
          <a:xfrm>
            <a:off x="2633662" y="3354053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7</a:t>
            </a:r>
          </a:p>
        </p:txBody>
      </p:sp>
      <p:sp>
        <p:nvSpPr>
          <p:cNvPr id="27" name="Семиугольник 26">
            <a:extLst>
              <a:ext uri="{FF2B5EF4-FFF2-40B4-BE49-F238E27FC236}">
                <a16:creationId xmlns:a16="http://schemas.microsoft.com/office/drawing/2014/main" id="{0CD0D954-A140-4055-8EB4-B967A7963DA2}"/>
              </a:ext>
            </a:extLst>
          </p:cNvPr>
          <p:cNvSpPr/>
          <p:nvPr/>
        </p:nvSpPr>
        <p:spPr>
          <a:xfrm>
            <a:off x="985996" y="3592178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8</a:t>
            </a:r>
          </a:p>
        </p:txBody>
      </p:sp>
      <p:sp>
        <p:nvSpPr>
          <p:cNvPr id="28" name="Семиугольник 27">
            <a:extLst>
              <a:ext uri="{FF2B5EF4-FFF2-40B4-BE49-F238E27FC236}">
                <a16:creationId xmlns:a16="http://schemas.microsoft.com/office/drawing/2014/main" id="{80349297-DD66-4F00-8535-A41517C4B344}"/>
              </a:ext>
            </a:extLst>
          </p:cNvPr>
          <p:cNvSpPr/>
          <p:nvPr/>
        </p:nvSpPr>
        <p:spPr>
          <a:xfrm>
            <a:off x="235586" y="2714625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10</a:t>
            </a:r>
          </a:p>
        </p:txBody>
      </p:sp>
      <p:sp>
        <p:nvSpPr>
          <p:cNvPr id="30" name="Семиугольник 29">
            <a:extLst>
              <a:ext uri="{FF2B5EF4-FFF2-40B4-BE49-F238E27FC236}">
                <a16:creationId xmlns:a16="http://schemas.microsoft.com/office/drawing/2014/main" id="{34337F6A-E554-4964-8C64-28DF4415D64A}"/>
              </a:ext>
            </a:extLst>
          </p:cNvPr>
          <p:cNvSpPr/>
          <p:nvPr/>
        </p:nvSpPr>
        <p:spPr>
          <a:xfrm>
            <a:off x="3311525" y="2714625"/>
            <a:ext cx="476250" cy="476250"/>
          </a:xfrm>
          <a:prstGeom prst="heptagon">
            <a:avLst/>
          </a:prstGeom>
          <a:solidFill>
            <a:srgbClr val="0070C0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9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31213DB8-5FA0-4FEF-ACF1-35B6616EE2C8}"/>
              </a:ext>
            </a:extLst>
          </p:cNvPr>
          <p:cNvSpPr txBox="1">
            <a:spLocks/>
          </p:cNvSpPr>
          <p:nvPr/>
        </p:nvSpPr>
        <p:spPr>
          <a:xfrm>
            <a:off x="4641447" y="3738623"/>
            <a:ext cx="7454097" cy="11623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10. В УПРАЖНЕНИЯХ НЕТ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ВЗАИМОСВЯЗИ С ИГРОЙ</a:t>
            </a:r>
          </a:p>
        </p:txBody>
      </p:sp>
    </p:spTree>
    <p:extLst>
      <p:ext uri="{BB962C8B-B14F-4D97-AF65-F5344CB8AC3E}">
        <p14:creationId xmlns:p14="http://schemas.microsoft.com/office/powerpoint/2010/main" val="185438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6BA6ACD-E080-402A-975B-75B682E671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-1"/>
          <a:stretch/>
        </p:blipFill>
        <p:spPr>
          <a:xfrm>
            <a:off x="0" y="833120"/>
            <a:ext cx="4003040" cy="6042693"/>
          </a:xfrm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A501001-B9C2-4BAF-9CE8-B6FD11AD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3120"/>
            <a:ext cx="12192000" cy="9385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Символическая сборная ошибок</a:t>
            </a:r>
            <a:endParaRPr lang="ru-RU" sz="3600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19" name="Семиугольник 18">
            <a:extLst>
              <a:ext uri="{FF2B5EF4-FFF2-40B4-BE49-F238E27FC236}">
                <a16:creationId xmlns:a16="http://schemas.microsoft.com/office/drawing/2014/main" id="{69E6B0B7-081C-4C70-9BE1-879E8F38AD02}"/>
              </a:ext>
            </a:extLst>
          </p:cNvPr>
          <p:cNvSpPr/>
          <p:nvPr/>
        </p:nvSpPr>
        <p:spPr>
          <a:xfrm>
            <a:off x="1763395" y="6120130"/>
            <a:ext cx="476250" cy="476250"/>
          </a:xfrm>
          <a:prstGeom prst="heptagon">
            <a:avLst/>
          </a:prstGeom>
          <a:solidFill>
            <a:schemeClr val="bg1">
              <a:alpha val="48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</a:t>
            </a:r>
          </a:p>
        </p:txBody>
      </p:sp>
      <p:sp>
        <p:nvSpPr>
          <p:cNvPr id="20" name="Семиугольник 19">
            <a:extLst>
              <a:ext uri="{FF2B5EF4-FFF2-40B4-BE49-F238E27FC236}">
                <a16:creationId xmlns:a16="http://schemas.microsoft.com/office/drawing/2014/main" id="{8D673E5B-C9B5-4039-A95C-FD9EE33BD5D9}"/>
              </a:ext>
            </a:extLst>
          </p:cNvPr>
          <p:cNvSpPr/>
          <p:nvPr/>
        </p:nvSpPr>
        <p:spPr>
          <a:xfrm>
            <a:off x="3274060" y="4662805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</a:t>
            </a:r>
          </a:p>
        </p:txBody>
      </p:sp>
      <p:sp>
        <p:nvSpPr>
          <p:cNvPr id="22" name="Семиугольник 21">
            <a:extLst>
              <a:ext uri="{FF2B5EF4-FFF2-40B4-BE49-F238E27FC236}">
                <a16:creationId xmlns:a16="http://schemas.microsoft.com/office/drawing/2014/main" id="{6215FA0D-BC63-40A6-9DFC-A699D53DCE8D}"/>
              </a:ext>
            </a:extLst>
          </p:cNvPr>
          <p:cNvSpPr/>
          <p:nvPr/>
        </p:nvSpPr>
        <p:spPr>
          <a:xfrm>
            <a:off x="2222817" y="5377180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</a:p>
        </p:txBody>
      </p:sp>
      <p:sp>
        <p:nvSpPr>
          <p:cNvPr id="23" name="Семиугольник 22">
            <a:extLst>
              <a:ext uri="{FF2B5EF4-FFF2-40B4-BE49-F238E27FC236}">
                <a16:creationId xmlns:a16="http://schemas.microsoft.com/office/drawing/2014/main" id="{88609D34-7DD3-426E-AB4B-7796FF41E30A}"/>
              </a:ext>
            </a:extLst>
          </p:cNvPr>
          <p:cNvSpPr/>
          <p:nvPr/>
        </p:nvSpPr>
        <p:spPr>
          <a:xfrm>
            <a:off x="1134110" y="5139055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4</a:t>
            </a:r>
          </a:p>
        </p:txBody>
      </p:sp>
      <p:sp>
        <p:nvSpPr>
          <p:cNvPr id="24" name="Семиугольник 23">
            <a:extLst>
              <a:ext uri="{FF2B5EF4-FFF2-40B4-BE49-F238E27FC236}">
                <a16:creationId xmlns:a16="http://schemas.microsoft.com/office/drawing/2014/main" id="{C4078DA1-4C21-47F5-9E08-12E93414765E}"/>
              </a:ext>
            </a:extLst>
          </p:cNvPr>
          <p:cNvSpPr/>
          <p:nvPr/>
        </p:nvSpPr>
        <p:spPr>
          <a:xfrm>
            <a:off x="249873" y="4653280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5</a:t>
            </a:r>
          </a:p>
        </p:txBody>
      </p:sp>
      <p:sp>
        <p:nvSpPr>
          <p:cNvPr id="25" name="Семиугольник 24">
            <a:extLst>
              <a:ext uri="{FF2B5EF4-FFF2-40B4-BE49-F238E27FC236}">
                <a16:creationId xmlns:a16="http://schemas.microsoft.com/office/drawing/2014/main" id="{F6CE1EE1-5B18-4FF2-A2AD-7E1886B3356B}"/>
              </a:ext>
            </a:extLst>
          </p:cNvPr>
          <p:cNvSpPr/>
          <p:nvPr/>
        </p:nvSpPr>
        <p:spPr>
          <a:xfrm>
            <a:off x="1888331" y="4219575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6</a:t>
            </a:r>
          </a:p>
        </p:txBody>
      </p:sp>
      <p:sp>
        <p:nvSpPr>
          <p:cNvPr id="26" name="Семиугольник 25">
            <a:extLst>
              <a:ext uri="{FF2B5EF4-FFF2-40B4-BE49-F238E27FC236}">
                <a16:creationId xmlns:a16="http://schemas.microsoft.com/office/drawing/2014/main" id="{8D76BC7B-ACF4-4851-94FA-10CC2F266594}"/>
              </a:ext>
            </a:extLst>
          </p:cNvPr>
          <p:cNvSpPr/>
          <p:nvPr/>
        </p:nvSpPr>
        <p:spPr>
          <a:xfrm>
            <a:off x="2633662" y="3354053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7</a:t>
            </a:r>
          </a:p>
        </p:txBody>
      </p:sp>
      <p:sp>
        <p:nvSpPr>
          <p:cNvPr id="27" name="Семиугольник 26">
            <a:extLst>
              <a:ext uri="{FF2B5EF4-FFF2-40B4-BE49-F238E27FC236}">
                <a16:creationId xmlns:a16="http://schemas.microsoft.com/office/drawing/2014/main" id="{0CD0D954-A140-4055-8EB4-B967A7963DA2}"/>
              </a:ext>
            </a:extLst>
          </p:cNvPr>
          <p:cNvSpPr/>
          <p:nvPr/>
        </p:nvSpPr>
        <p:spPr>
          <a:xfrm>
            <a:off x="985996" y="3592178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8</a:t>
            </a:r>
          </a:p>
        </p:txBody>
      </p:sp>
      <p:sp>
        <p:nvSpPr>
          <p:cNvPr id="28" name="Семиугольник 27">
            <a:extLst>
              <a:ext uri="{FF2B5EF4-FFF2-40B4-BE49-F238E27FC236}">
                <a16:creationId xmlns:a16="http://schemas.microsoft.com/office/drawing/2014/main" id="{80349297-DD66-4F00-8535-A41517C4B344}"/>
              </a:ext>
            </a:extLst>
          </p:cNvPr>
          <p:cNvSpPr/>
          <p:nvPr/>
        </p:nvSpPr>
        <p:spPr>
          <a:xfrm>
            <a:off x="235586" y="2714625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10</a:t>
            </a:r>
          </a:p>
        </p:txBody>
      </p:sp>
      <p:sp>
        <p:nvSpPr>
          <p:cNvPr id="29" name="Семиугольник 28">
            <a:extLst>
              <a:ext uri="{FF2B5EF4-FFF2-40B4-BE49-F238E27FC236}">
                <a16:creationId xmlns:a16="http://schemas.microsoft.com/office/drawing/2014/main" id="{B90423C5-B151-45E8-9C57-365E4A447B8A}"/>
              </a:ext>
            </a:extLst>
          </p:cNvPr>
          <p:cNvSpPr/>
          <p:nvPr/>
        </p:nvSpPr>
        <p:spPr>
          <a:xfrm>
            <a:off x="1763395" y="2167890"/>
            <a:ext cx="476250" cy="476250"/>
          </a:xfrm>
          <a:prstGeom prst="heptag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11</a:t>
            </a:r>
          </a:p>
        </p:txBody>
      </p:sp>
      <p:sp>
        <p:nvSpPr>
          <p:cNvPr id="30" name="Семиугольник 29">
            <a:extLst>
              <a:ext uri="{FF2B5EF4-FFF2-40B4-BE49-F238E27FC236}">
                <a16:creationId xmlns:a16="http://schemas.microsoft.com/office/drawing/2014/main" id="{34337F6A-E554-4964-8C64-28DF4415D64A}"/>
              </a:ext>
            </a:extLst>
          </p:cNvPr>
          <p:cNvSpPr/>
          <p:nvPr/>
        </p:nvSpPr>
        <p:spPr>
          <a:xfrm>
            <a:off x="3311525" y="2714625"/>
            <a:ext cx="476250" cy="476250"/>
          </a:xfrm>
          <a:prstGeom prst="heptagon">
            <a:avLst/>
          </a:prstGeom>
          <a:solidFill>
            <a:srgbClr val="0070C0">
              <a:alpha val="4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9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C19C12C3-1F1C-4A15-8691-27B8E1FB169E}"/>
              </a:ext>
            </a:extLst>
          </p:cNvPr>
          <p:cNvSpPr txBox="1">
            <a:spLocks/>
          </p:cNvSpPr>
          <p:nvPr/>
        </p:nvSpPr>
        <p:spPr>
          <a:xfrm>
            <a:off x="4641447" y="3738623"/>
            <a:ext cx="7454097" cy="11623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11. ДОМИНИРОВАНИЕ </a:t>
            </a:r>
            <a:r>
              <a:rPr lang="ru-RU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ИЗОЛИРОВАННЫХ УПРАЖНЕНИЙ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Times New Roman" charset="0"/>
              </a:rPr>
              <a:t>НАД ИГРОВЫМИ!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01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1E62155-3447-4523-9C1F-211D5FCF4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446" y="2916819"/>
            <a:ext cx="6729809" cy="3260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ГЛАВНЫЙ ТРЕНЕР </a:t>
            </a:r>
            <a:r>
              <a:rPr lang="mr-IN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–</a:t>
            </a:r>
            <a:r>
              <a:rPr lang="ru-RU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ru-RU" sz="3200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ВРЕМЯ</a:t>
            </a:r>
            <a:r>
              <a:rPr lang="ru-RU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, ОТВЕДЕННОЕ ДЛЯ ИГРЫ В ФУТБОЛ ВО ВРЕМЯ ТРЕНИРОВОЧНОГО ЗАНЯТИЯ!</a:t>
            </a:r>
          </a:p>
        </p:txBody>
      </p:sp>
      <p:pic>
        <p:nvPicPr>
          <p:cNvPr id="7" name="Рисунок 6" descr="Изображение выглядит как человек, костюм, мужчина, спорт&#10;&#10;Автоматически созданное описание">
            <a:extLst>
              <a:ext uri="{FF2B5EF4-FFF2-40B4-BE49-F238E27FC236}">
                <a16:creationId xmlns:a16="http://schemas.microsoft.com/office/drawing/2014/main" id="{2EC6D0E7-9F38-44EE-BD57-A161D6860D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3" r="22246"/>
          <a:stretch/>
        </p:blipFill>
        <p:spPr>
          <a:xfrm>
            <a:off x="7527404" y="835153"/>
            <a:ext cx="4664596" cy="602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55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143A1A2-5F29-46BD-881F-920F1C2C6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9166"/>
            <a:ext cx="10515600" cy="167966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Segoe UI Black" panose="020B0A02040204020203" pitchFamily="34" charset="0"/>
                <a:ea typeface="Segoe UI Black" panose="020B0A02040204020203" pitchFamily="34" charset="0"/>
                <a:cs typeface="Times New Roman" charset="0"/>
              </a:rPr>
              <a:t>ПОНИМАНИЕ СУЩНОСТИ ИГРЫ</a:t>
            </a:r>
            <a:endParaRPr lang="ru-RU" sz="48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1658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B5C5814-4536-4F7B-A69C-AB1631168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3574" y="2288612"/>
            <a:ext cx="726890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0" i="1" dirty="0">
                <a:latin typeface="Verdana" panose="020B0604030504040204" pitchFamily="34" charset="0"/>
                <a:ea typeface="Verdana" panose="020B0604030504040204" pitchFamily="34" charset="0"/>
              </a:rPr>
              <a:t>Футболистов нужно обучать искусству </a:t>
            </a:r>
            <a:r>
              <a:rPr lang="ru-RU" sz="3200" i="1" dirty="0">
                <a:solidFill>
                  <a:srgbClr val="3494B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комбинировать</a:t>
            </a:r>
            <a:r>
              <a:rPr lang="ru-RU" sz="3200" b="0" i="1" dirty="0">
                <a:latin typeface="Verdana" panose="020B0604030504040204" pitchFamily="34" charset="0"/>
                <a:ea typeface="Verdana" panose="020B0604030504040204" pitchFamily="34" charset="0"/>
              </a:rPr>
              <a:t>, а не уметь воспроизводить комбинации, необходимо воспитывать в игроках </a:t>
            </a:r>
            <a:r>
              <a:rPr lang="ru-RU" sz="3200" i="1" dirty="0">
                <a:solidFill>
                  <a:srgbClr val="3494B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изобретательность и фантазию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1400" dirty="0">
                <a:solidFill>
                  <a:srgbClr val="FFC000"/>
                </a:solidFill>
              </a:rPr>
              <a:t>Слова из книги «Тактика футбольной игры» Аркадьева Б.А.: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DA3AA4-041A-4196-A3C6-EDF945EB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82" y="2047755"/>
            <a:ext cx="2762492" cy="2762490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A5708B5-D548-4268-B57E-446B49B63795}"/>
              </a:ext>
            </a:extLst>
          </p:cNvPr>
          <p:cNvCxnSpPr>
            <a:cxnSpLocks/>
          </p:cNvCxnSpPr>
          <p:nvPr/>
        </p:nvCxnSpPr>
        <p:spPr>
          <a:xfrm>
            <a:off x="4236334" y="2288612"/>
            <a:ext cx="0" cy="2642203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45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63ADF31-01A5-4070-B68F-9424F2682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4229" y="2449942"/>
            <a:ext cx="3607904" cy="677956"/>
          </a:xfrm>
        </p:spPr>
        <p:txBody>
          <a:bodyPr>
            <a:normAutofit fontScale="90000"/>
          </a:bodyPr>
          <a:lstStyle/>
          <a:p>
            <a:r>
              <a:rPr lang="ru-RU" dirty="0"/>
              <a:t>ШАГИН</a:t>
            </a:r>
            <a:br>
              <a:rPr lang="ru-RU" dirty="0"/>
            </a:br>
            <a:r>
              <a:rPr lang="ru-RU" dirty="0"/>
              <a:t>НИКИТА </a:t>
            </a:r>
            <a:br>
              <a:rPr lang="ru-RU" dirty="0"/>
            </a:br>
            <a:r>
              <a:rPr lang="ru-RU" dirty="0"/>
              <a:t>ИГОРЕВИЧ</a:t>
            </a:r>
          </a:p>
        </p:txBody>
      </p:sp>
      <p:pic>
        <p:nvPicPr>
          <p:cNvPr id="7" name="Рисунок 6" descr="Изображение выглядит как дерево, внешний, трав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97AD654-1E6D-46EE-92F4-2A05EB115C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1" t="27677" r="29529" b="10842"/>
          <a:stretch/>
        </p:blipFill>
        <p:spPr>
          <a:xfrm>
            <a:off x="1409040" y="2015378"/>
            <a:ext cx="3601180" cy="3505200"/>
          </a:xfrm>
          <a:prstGeom prst="flowChartConnector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B8C4F2-2467-41D2-8D52-EF2B9ABA75F8}"/>
              </a:ext>
            </a:extLst>
          </p:cNvPr>
          <p:cNvSpPr txBox="1"/>
          <p:nvPr/>
        </p:nvSpPr>
        <p:spPr>
          <a:xfrm>
            <a:off x="5444229" y="4220227"/>
            <a:ext cx="62489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8FB4FF"/>
                </a:solidFill>
                <a:ea typeface="Verdana" panose="020B0604030504040204" pitchFamily="34" charset="0"/>
              </a:rPr>
              <a:t>к.п.н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., Доцент кафедры «</a:t>
            </a:r>
            <a:r>
              <a:rPr lang="ru-RU" sz="2400" b="1" dirty="0" err="1">
                <a:solidFill>
                  <a:srgbClr val="8FB4FF"/>
                </a:solidFill>
                <a:ea typeface="Verdana" panose="020B0604030504040204" pitchFamily="34" charset="0"/>
              </a:rPr>
              <a:t>ТиМ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 Футбола»</a:t>
            </a:r>
            <a:b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</a:b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Преподаватель «АТМ» РФС</a:t>
            </a:r>
          </a:p>
          <a:p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Инструктор-методист РФС</a:t>
            </a:r>
            <a:b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</a:b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Тренерская лицензия </a:t>
            </a:r>
            <a:r>
              <a:rPr lang="mr-IN" sz="2400" b="1" dirty="0">
                <a:solidFill>
                  <a:srgbClr val="8FB4FF"/>
                </a:solidFill>
                <a:ea typeface="Verdana" panose="020B0604030504040204" pitchFamily="34" charset="0"/>
              </a:rPr>
              <a:t>–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 «А-</a:t>
            </a:r>
            <a:r>
              <a:rPr lang="en-US" sz="2400" b="1" dirty="0">
                <a:solidFill>
                  <a:srgbClr val="8FB4FF"/>
                </a:solidFill>
                <a:ea typeface="Verdana" panose="020B0604030504040204" pitchFamily="34" charset="0"/>
              </a:rPr>
              <a:t>UEFA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» </a:t>
            </a:r>
            <a:b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</a:b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Тренер СШОР Спартак-2 (</a:t>
            </a:r>
            <a:r>
              <a:rPr lang="en-US" sz="2400" b="1" dirty="0">
                <a:solidFill>
                  <a:srgbClr val="8FB4FF"/>
                </a:solidFill>
                <a:ea typeface="Verdana" panose="020B0604030504040204" pitchFamily="34" charset="0"/>
              </a:rPr>
              <a:t>U-13)</a:t>
            </a:r>
            <a:endParaRPr lang="ru-RU" sz="2400" b="1" dirty="0">
              <a:solidFill>
                <a:srgbClr val="8FB4FF"/>
              </a:solidFill>
              <a:ea typeface="Verdana" panose="020B060403050404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77DFE56-2246-4EF1-9239-7126AAE96117}"/>
              </a:ext>
            </a:extLst>
          </p:cNvPr>
          <p:cNvCxnSpPr/>
          <p:nvPr/>
        </p:nvCxnSpPr>
        <p:spPr>
          <a:xfrm>
            <a:off x="5553075" y="3948382"/>
            <a:ext cx="340995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9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рава, внешний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D14A5906-A1B3-4FAB-83E1-0F2BE07D54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63" r="28098" b="1686"/>
          <a:stretch/>
        </p:blipFill>
        <p:spPr>
          <a:xfrm>
            <a:off x="1" y="0"/>
            <a:ext cx="12192000" cy="714894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9C0A95-2455-4336-B24D-7D843880B448}"/>
              </a:ext>
            </a:extLst>
          </p:cNvPr>
          <p:cNvSpPr/>
          <p:nvPr/>
        </p:nvSpPr>
        <p:spPr>
          <a:xfrm>
            <a:off x="-10216" y="0"/>
            <a:ext cx="12202215" cy="7148945"/>
          </a:xfrm>
          <a:prstGeom prst="rect">
            <a:avLst/>
          </a:prstGeom>
          <a:gradFill flip="none" rotWithShape="1">
            <a:gsLst>
              <a:gs pos="50000">
                <a:srgbClr val="0070C0">
                  <a:alpha val="77000"/>
                </a:srgbClr>
              </a:gs>
              <a:gs pos="0">
                <a:srgbClr val="002060">
                  <a:lumMod val="22000"/>
                  <a:alpha val="94000"/>
                </a:srgbClr>
              </a:gs>
              <a:gs pos="100000">
                <a:srgbClr val="00B0F0">
                  <a:alpha val="75000"/>
                  <a:lumMod val="80000"/>
                  <a:lumOff val="2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60FEB51A-E583-4C24-8B07-F28B836957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529" y="1423745"/>
            <a:ext cx="11475720" cy="2939099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I </a:t>
            </a:r>
            <a:r>
              <a:rPr lang="ru-RU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научно-практическая конференция</a:t>
            </a:r>
            <a:br>
              <a:rPr lang="ru-RU" sz="2000" b="1" kern="1400" dirty="0">
                <a:latin typeface="Verdana Pro Black" panose="020B0A04030504040204" pitchFamily="34" charset="0"/>
              </a:rPr>
            </a:br>
            <a:br>
              <a:rPr lang="ru-RU" sz="3200" b="1" kern="1400" dirty="0">
                <a:solidFill>
                  <a:srgbClr val="92D050"/>
                </a:solidFill>
                <a:latin typeface="Century Gothic" panose="020B0502020202020204" pitchFamily="34" charset="0"/>
              </a:rPr>
            </a:br>
            <a:r>
              <a:rPr lang="ru-RU" sz="3600" b="1" kern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СТРУКТУРА И СОДЕРЖАНИЕ </a:t>
            </a:r>
            <a:r>
              <a:rPr lang="ru-RU" sz="3600" b="1" dirty="0">
                <a:solidFill>
                  <a:schemeClr val="bg1"/>
                </a:solidFill>
                <a:latin typeface="Verdana Pro Black" panose="020B0A04030504040204" pitchFamily="34" charset="0"/>
              </a:rPr>
              <a:t>ПОДГОТОВКИ ЮНЫХ ФУТБОЛИСТОВ НА БАЗОВОМ ЭТАПЕ 7-14 лет</a:t>
            </a:r>
            <a:endParaRPr lang="ru-RU" sz="3200" b="1" dirty="0">
              <a:solidFill>
                <a:schemeClr val="bg1"/>
              </a:solidFill>
              <a:latin typeface="Verdana Pro Black" panose="020B0A04030504040204" pitchFamily="34" charset="0"/>
            </a:endParaRPr>
          </a:p>
        </p:txBody>
      </p:sp>
      <p:pic>
        <p:nvPicPr>
          <p:cNvPr id="16" name="Рисунок 1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3C007C6A-3446-42D6-BE28-7A843F80C8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1250" l="4583" r="95417">
                        <a14:foregroundMark x1="25417" y1="53333" x2="26667" y2="46250"/>
                        <a14:foregroundMark x1="70000" y1="42083" x2="77083" y2="42083"/>
                        <a14:foregroundMark x1="71667" y1="42917" x2="69583" y2="42500"/>
                        <a14:foregroundMark x1="25417" y1="80833" x2="25417" y2="80833"/>
                        <a14:foregroundMark x1="25417" y1="80833" x2="22917" y2="86667"/>
                        <a14:foregroundMark x1="23333" y1="83750" x2="17500" y2="91250"/>
                        <a14:foregroundMark x1="44583" y1="14167" x2="32083" y2="17083"/>
                        <a14:foregroundMark x1="92500" y1="47083" x2="95417" y2="47500"/>
                        <a14:foregroundMark x1="70833" y1="21250" x2="74583" y2="15417"/>
                        <a14:foregroundMark x1="72917" y1="28750" x2="69583" y2="28750"/>
                        <a14:foregroundMark x1="40417" y1="45833" x2="45417" y2="44167"/>
                        <a14:foregroundMark x1="43333" y1="47500" x2="40417" y2="53333"/>
                        <a14:foregroundMark x1="45000" y1="53750" x2="47917" y2="44583"/>
                        <a14:foregroundMark x1="51667" y1="52917" x2="50417" y2="47083"/>
                        <a14:foregroundMark x1="6667" y1="70417" x2="4583" y2="6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962" y="5526756"/>
            <a:ext cx="864000" cy="864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6D5022-1CED-4973-AA45-EFA60E222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1143" y1="45250" x2="37857" y2="48250"/>
                        <a14:foregroundMark x1="50429" y1="56500" x2="50000" y2="57000"/>
                        <a14:foregroundMark x1="60714" y1="46000" x2="59714" y2="46250"/>
                        <a14:foregroundMark x1="40143" y1="28500" x2="43571" y2="26500"/>
                        <a14:foregroundMark x1="32714" y1="38250" x2="33857" y2="34750"/>
                        <a14:foregroundMark x1="56429" y1="29500" x2="53000" y2="27250"/>
                        <a14:foregroundMark x1="64143" y1="36750" x2="65857" y2="41500"/>
                        <a14:foregroundMark x1="69571" y1="35250" x2="69143" y2="35250"/>
                        <a14:foregroundMark x1="69000" y1="36750" x2="69286" y2="36750"/>
                        <a14:foregroundMark x1="69000" y1="36250" x2="69000" y2="35500"/>
                        <a14:foregroundMark x1="28714" y1="34500" x2="28857" y2="34500"/>
                        <a14:foregroundMark x1="50286" y1="60250" x2="48143" y2="57250"/>
                        <a14:foregroundMark x1="50321" y1="38357" x2="50143" y2="39500"/>
                        <a14:foregroundMark x1="50571" y1="36750" x2="50484" y2="37308"/>
                        <a14:foregroundMark x1="48143" y1="40250" x2="47429" y2="36250"/>
                        <a14:foregroundMark x1="52286" y1="43000" x2="45000" y2="43250"/>
                        <a14:foregroundMark x1="45000" y1="43250" x2="48446" y2="33987"/>
                        <a14:foregroundMark x1="49366" y1="33593" x2="52429" y2="42750"/>
                        <a14:foregroundMark x1="59000" y1="49250" x2="58286" y2="50250"/>
                        <a14:foregroundMark x1="36143" y1="62500" x2="35857" y2="57000"/>
                        <a14:foregroundMark x1="35143" y1="59500" x2="32857" y2="46250"/>
                        <a14:foregroundMark x1="32857" y1="46250" x2="36143" y2="37500"/>
                        <a14:foregroundMark x1="42000" y1="62500" x2="43286" y2="60500"/>
                        <a14:foregroundMark x1="47286" y1="70500" x2="54429" y2="66750"/>
                        <a14:foregroundMark x1="54429" y1="66750" x2="54571" y2="54000"/>
                        <a14:foregroundMark x1="54571" y1="54000" x2="48286" y2="46750"/>
                        <a14:foregroundMark x1="48286" y1="46750" x2="42571" y2="57000"/>
                        <a14:foregroundMark x1="59000" y1="60500" x2="64857" y2="52750"/>
                        <a14:foregroundMark x1="64857" y1="52750" x2="65857" y2="47250"/>
                        <a14:foregroundMark x1="65429" y1="49000" x2="63143" y2="36500"/>
                        <a14:foregroundMark x1="63143" y1="36500" x2="55571" y2="34750"/>
                        <a14:foregroundMark x1="55571" y1="34750" x2="53571" y2="35750"/>
                        <a14:foregroundMark x1="54286" y1="37500" x2="47429" y2="32000"/>
                        <a14:foregroundMark x1="47429" y1="32000" x2="45000" y2="32500"/>
                        <a14:foregroundMark x1="45571" y1="45250" x2="44429" y2="39250"/>
                        <a14:foregroundMark x1="37000" y1="34750" x2="36714" y2="29000"/>
                        <a14:foregroundMark x1="35857" y1="35250" x2="36000" y2="30000"/>
                        <a14:foregroundMark x1="49000" y1="28750" x2="48857" y2="21500"/>
                        <a14:foregroundMark x1="62000" y1="36500" x2="62286" y2="30500"/>
                        <a14:foregroundMark x1="31286" y1="50250" x2="31000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089" y="5436206"/>
            <a:ext cx="1723803" cy="9850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CECE20C-3BA4-418C-BF0D-89E06C657B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19" y="5516502"/>
            <a:ext cx="775728" cy="864000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D6CC8427-C88B-481A-9652-2EE7AB9BCD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38" b="97949" l="3540" r="97935">
                        <a14:foregroundMark x1="20354" y1="24103" x2="20354" y2="24103"/>
                        <a14:foregroundMark x1="24189" y1="20513" x2="11209" y2="35385"/>
                        <a14:foregroundMark x1="11209" y1="35385" x2="9440" y2="38974"/>
                        <a14:foregroundMark x1="66962" y1="60000" x2="76696" y2="36923"/>
                        <a14:foregroundMark x1="76696" y1="36923" x2="65192" y2="12821"/>
                        <a14:foregroundMark x1="65192" y1="12821" x2="48968" y2="13333"/>
                        <a14:foregroundMark x1="48968" y1="13333" x2="33038" y2="26667"/>
                        <a14:foregroundMark x1="25768" y1="40637" x2="21829" y2="48205"/>
                        <a14:foregroundMark x1="33038" y1="26667" x2="26377" y2="39466"/>
                        <a14:foregroundMark x1="21829" y1="48205" x2="20944" y2="76923"/>
                        <a14:foregroundMark x1="20944" y1="76923" x2="37758" y2="84615"/>
                        <a14:foregroundMark x1="37758" y1="84615" x2="38938" y2="84615"/>
                        <a14:foregroundMark x1="55457" y1="14872" x2="51622" y2="33846"/>
                        <a14:foregroundMark x1="84661" y1="23590" x2="55162" y2="8205"/>
                        <a14:foregroundMark x1="55162" y1="8205" x2="25959" y2="8718"/>
                        <a14:foregroundMark x1="86431" y1="14359" x2="88791" y2="17949"/>
                        <a14:foregroundMark x1="88201" y1="13846" x2="73451" y2="27692"/>
                        <a14:foregroundMark x1="73451" y1="27692" x2="85546" y2="12821"/>
                        <a14:foregroundMark x1="85546" y1="12821" x2="84661" y2="11282"/>
                        <a14:foregroundMark x1="83481" y1="20000" x2="89971" y2="13846"/>
                        <a14:foregroundMark x1="92625" y1="9744" x2="92920" y2="9231"/>
                        <a14:foregroundMark x1="58702" y1="57949" x2="44543" y2="77949"/>
                        <a14:foregroundMark x1="44543" y1="77949" x2="44248" y2="51795"/>
                        <a14:foregroundMark x1="26123" y1="59459" x2="22419" y2="61026"/>
                        <a14:foregroundMark x1="36223" y1="55189" x2="35703" y2="55409"/>
                        <a14:foregroundMark x1="44248" y1="51795" x2="36651" y2="55008"/>
                        <a14:foregroundMark x1="22419" y1="61026" x2="12684" y2="80513"/>
                        <a14:foregroundMark x1="12684" y1="80513" x2="3540" y2="55385"/>
                        <a14:foregroundMark x1="3540" y1="55385" x2="10619" y2="29744"/>
                        <a14:foregroundMark x1="10619" y1="29744" x2="39823" y2="14872"/>
                        <a14:foregroundMark x1="39823" y1="14872" x2="40118" y2="21538"/>
                        <a14:foregroundMark x1="62242" y1="84615" x2="30678" y2="92821"/>
                        <a14:foregroundMark x1="30678" y1="92821" x2="25664" y2="91282"/>
                        <a14:foregroundMark x1="58112" y1="90769" x2="68142" y2="71282"/>
                        <a14:foregroundMark x1="68142" y1="71282" x2="60767" y2="81026"/>
                        <a14:foregroundMark x1="62242" y1="75897" x2="44838" y2="75385"/>
                        <a14:foregroundMark x1="44838" y1="75385" x2="52507" y2="78462"/>
                        <a14:foregroundMark x1="55162" y1="88718" x2="68142" y2="75385"/>
                        <a14:foregroundMark x1="68142" y1="75385" x2="58407" y2="96923"/>
                        <a14:foregroundMark x1="58407" y1="96923" x2="43658" y2="96923"/>
                        <a14:foregroundMark x1="43658" y1="96923" x2="43658" y2="96410"/>
                        <a14:foregroundMark x1="32448" y1="98462" x2="17994" y2="91282"/>
                        <a14:foregroundMark x1="17994" y1="91282" x2="31563" y2="97949"/>
                        <a14:foregroundMark x1="48378" y1="73846" x2="32448" y2="70256"/>
                        <a14:foregroundMark x1="28153" y1="66136" x2="23894" y2="62051"/>
                        <a14:foregroundMark x1="32448" y1="70256" x2="29647" y2="67569"/>
                        <a14:foregroundMark x1="16519" y1="77436" x2="12684" y2="49231"/>
                        <a14:foregroundMark x1="12684" y1="49231" x2="17699" y2="25128"/>
                        <a14:foregroundMark x1="17699" y1="25128" x2="18289" y2="24615"/>
                        <a14:foregroundMark x1="4425" y1="51282" x2="10324" y2="25128"/>
                        <a14:foregroundMark x1="10324" y1="25128" x2="23599" y2="8718"/>
                        <a14:foregroundMark x1="23599" y1="8718" x2="35103" y2="2051"/>
                        <a14:foregroundMark x1="93510" y1="10769" x2="97935" y2="3590"/>
                        <a14:backgroundMark x1="31563" y1="58462" x2="32153" y2="57436"/>
                        <a14:backgroundMark x1="35693" y1="55385" x2="29794" y2="55897"/>
                        <a14:backgroundMark x1="31858" y1="57949" x2="26549" y2="44103"/>
                        <a14:backgroundMark x1="35988" y1="55897" x2="35988" y2="57436"/>
                        <a14:backgroundMark x1="30973" y1="57949" x2="27434" y2="58462"/>
                        <a14:backgroundMark x1="28319" y1="59487" x2="25664" y2="57949"/>
                        <a14:backgroundMark x1="36283" y1="56923" x2="36578" y2="53333"/>
                        <a14:backgroundMark x1="36873" y1="58462" x2="36578" y2="5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000" y="5615111"/>
            <a:ext cx="1143773" cy="65792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AE78411-2759-40B1-A5A3-34ABF60EA3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6880" y1="25781" x2="62960" y2="27344"/>
                        <a14:foregroundMark x1="67040" y1="27109" x2="68000" y2="27578"/>
                        <a14:foregroundMark x1="73520" y1="43594" x2="67440" y2="41406"/>
                        <a14:foregroundMark x1="42160" y1="24688" x2="41920" y2="24609"/>
                        <a14:foregroundMark x1="40960" y1="24922" x2="40960" y2="24922"/>
                        <a14:foregroundMark x1="40720" y1="25078" x2="40320" y2="2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642" y="5504809"/>
            <a:ext cx="993395" cy="1072588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CF32C64-9330-4B4F-A7F0-CD8EB20DD6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32" y="5522598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554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63ADF31-01A5-4070-B68F-9424F2682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4228" y="2449942"/>
            <a:ext cx="5670811" cy="677956"/>
          </a:xfrm>
        </p:spPr>
        <p:txBody>
          <a:bodyPr>
            <a:normAutofit fontScale="90000"/>
          </a:bodyPr>
          <a:lstStyle/>
          <a:p>
            <a:r>
              <a:rPr lang="ru-RU" dirty="0"/>
              <a:t>ЛЕКСАКОВ</a:t>
            </a:r>
            <a:br>
              <a:rPr lang="ru-RU" dirty="0"/>
            </a:br>
            <a:r>
              <a:rPr lang="ru-RU" dirty="0"/>
              <a:t>АНДРЕЙ</a:t>
            </a:r>
            <a:br>
              <a:rPr lang="ru-RU" dirty="0"/>
            </a:br>
            <a:r>
              <a:rPr lang="ru-RU" dirty="0"/>
              <a:t>ВЛАДИМИРОВИЧ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7AD654-1E6D-46EE-92F4-2A05EB115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7030" y="2015378"/>
            <a:ext cx="3505200" cy="3505200"/>
          </a:xfrm>
          <a:prstGeom prst="flowChartConnector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B8C4F2-2467-41D2-8D52-EF2B9ABA75F8}"/>
              </a:ext>
            </a:extLst>
          </p:cNvPr>
          <p:cNvSpPr txBox="1"/>
          <p:nvPr/>
        </p:nvSpPr>
        <p:spPr>
          <a:xfrm>
            <a:off x="5472804" y="4021407"/>
            <a:ext cx="67191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8FB4FF"/>
                </a:solidFill>
                <a:ea typeface="Verdana" panose="020B0604030504040204" pitchFamily="34" charset="0"/>
              </a:rPr>
              <a:t>Технический директор РФС, </a:t>
            </a:r>
          </a:p>
          <a:p>
            <a:r>
              <a:rPr lang="ru-RU" sz="2000" b="1" dirty="0">
                <a:solidFill>
                  <a:srgbClr val="8FB4FF"/>
                </a:solidFill>
                <a:ea typeface="Verdana" panose="020B0604030504040204" pitchFamily="34" charset="0"/>
              </a:rPr>
              <a:t>Заведующий кафедрой «</a:t>
            </a:r>
            <a:r>
              <a:rPr lang="ru-RU" sz="2000" b="1" dirty="0" err="1">
                <a:solidFill>
                  <a:srgbClr val="8FB4FF"/>
                </a:solidFill>
                <a:ea typeface="Verdana" panose="020B0604030504040204" pitchFamily="34" charset="0"/>
              </a:rPr>
              <a:t>ТиМ</a:t>
            </a:r>
            <a:r>
              <a:rPr lang="ru-RU" sz="2000" b="1" dirty="0">
                <a:solidFill>
                  <a:srgbClr val="8FB4FF"/>
                </a:solidFill>
                <a:ea typeface="Verdana" panose="020B0604030504040204" pitchFamily="34" charset="0"/>
              </a:rPr>
              <a:t> футбола» </a:t>
            </a:r>
            <a:r>
              <a:rPr lang="ru-RU" sz="2000" b="1" dirty="0" err="1">
                <a:solidFill>
                  <a:srgbClr val="8FB4FF"/>
                </a:solidFill>
                <a:ea typeface="Verdana" panose="020B0604030504040204" pitchFamily="34" charset="0"/>
              </a:rPr>
              <a:t>РГУФКСМиТ</a:t>
            </a:r>
            <a:r>
              <a:rPr lang="ru-RU" sz="2000" b="1" dirty="0">
                <a:solidFill>
                  <a:srgbClr val="8FB4FF"/>
                </a:solidFill>
                <a:ea typeface="Verdana" panose="020B0604030504040204" pitchFamily="34" charset="0"/>
              </a:rPr>
              <a:t>,</a:t>
            </a:r>
          </a:p>
          <a:p>
            <a:r>
              <a:rPr lang="ru-RU" sz="2000" b="1" dirty="0">
                <a:solidFill>
                  <a:srgbClr val="8FB4FF"/>
                </a:solidFill>
                <a:ea typeface="Verdana" panose="020B0604030504040204" pitchFamily="34" charset="0"/>
              </a:rPr>
              <a:t>Генеральный директор Академии тренерского мастерства РФС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77DFE56-2246-4EF1-9239-7126AAE96117}"/>
              </a:ext>
            </a:extLst>
          </p:cNvPr>
          <p:cNvCxnSpPr/>
          <p:nvPr/>
        </p:nvCxnSpPr>
        <p:spPr>
          <a:xfrm>
            <a:off x="5572628" y="3846782"/>
            <a:ext cx="340995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57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06A1B0-0DF6-4E29-89C6-3C1783EB2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665" y="3323338"/>
            <a:ext cx="11563109" cy="6779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ПСИХОЛОГО-ПЕДАГОГИЧЕСКИЕ АСПЕКТЫ </a:t>
            </a:r>
            <a:r>
              <a:rPr lang="ru-RU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ПОДГОТОВКИ ЮНЫХ ФУТБОЛИСТОВ </a:t>
            </a:r>
            <a:br>
              <a:rPr lang="ru-RU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НА БАЗОВОМ ЭТАПЕ (7-14 ЛЕТ)</a:t>
            </a:r>
          </a:p>
        </p:txBody>
      </p:sp>
    </p:spTree>
    <p:extLst>
      <p:ext uri="{BB962C8B-B14F-4D97-AF65-F5344CB8AC3E}">
        <p14:creationId xmlns:p14="http://schemas.microsoft.com/office/powerpoint/2010/main" val="403121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CCFD7-CC22-4444-B0CC-F23D8A0BC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12732"/>
            <a:ext cx="10515600" cy="6779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C000"/>
                </a:solidFill>
              </a:rPr>
              <a:t>ИГРОК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D4F06C-E6AD-4E00-8AEB-8502969DEB98}"/>
              </a:ext>
            </a:extLst>
          </p:cNvPr>
          <p:cNvSpPr/>
          <p:nvPr/>
        </p:nvSpPr>
        <p:spPr>
          <a:xfrm>
            <a:off x="4653280" y="2133600"/>
            <a:ext cx="4678680" cy="7661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УВЛЕЧЕННОСТЬ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17ECACF-719B-43E1-89FC-0B9CD111A50D}"/>
              </a:ext>
            </a:extLst>
          </p:cNvPr>
          <p:cNvSpPr/>
          <p:nvPr/>
        </p:nvSpPr>
        <p:spPr>
          <a:xfrm>
            <a:off x="2956560" y="2133601"/>
            <a:ext cx="1564640" cy="766125"/>
          </a:xfrm>
          <a:prstGeom prst="rect">
            <a:avLst/>
          </a:prstGeom>
          <a:solidFill>
            <a:srgbClr val="8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7-10 лет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F32DE72-EDEC-469D-82B8-2E5CAB25D127}"/>
              </a:ext>
            </a:extLst>
          </p:cNvPr>
          <p:cNvSpPr/>
          <p:nvPr/>
        </p:nvSpPr>
        <p:spPr>
          <a:xfrm>
            <a:off x="4653280" y="3333433"/>
            <a:ext cx="4678680" cy="7661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СТОЙКИЙ ИНТЕРЕС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657AAC-0DC5-4D3E-82AA-762C4FC4E118}"/>
              </a:ext>
            </a:extLst>
          </p:cNvPr>
          <p:cNvSpPr/>
          <p:nvPr/>
        </p:nvSpPr>
        <p:spPr>
          <a:xfrm>
            <a:off x="2956560" y="3333434"/>
            <a:ext cx="1564640" cy="766125"/>
          </a:xfrm>
          <a:prstGeom prst="rect">
            <a:avLst/>
          </a:prstGeom>
          <a:solidFill>
            <a:srgbClr val="8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10-11 лет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5EA6450-2DAA-4DA6-B13D-00EC349D6B51}"/>
              </a:ext>
            </a:extLst>
          </p:cNvPr>
          <p:cNvSpPr/>
          <p:nvPr/>
        </p:nvSpPr>
        <p:spPr>
          <a:xfrm>
            <a:off x="4653280" y="4521201"/>
            <a:ext cx="4678680" cy="7661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СОЗНАТЕЛЬНОСТЬ ДЕЙСТВИЙ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84FFF29-9F0D-4BA9-95BF-6E36395D7D07}"/>
              </a:ext>
            </a:extLst>
          </p:cNvPr>
          <p:cNvSpPr/>
          <p:nvPr/>
        </p:nvSpPr>
        <p:spPr>
          <a:xfrm>
            <a:off x="2956560" y="4521202"/>
            <a:ext cx="1564640" cy="766125"/>
          </a:xfrm>
          <a:prstGeom prst="rect">
            <a:avLst/>
          </a:prstGeom>
          <a:solidFill>
            <a:srgbClr val="8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11-13 лет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C823591-097F-444B-A891-B1E3957B09EF}"/>
              </a:ext>
            </a:extLst>
          </p:cNvPr>
          <p:cNvSpPr/>
          <p:nvPr/>
        </p:nvSpPr>
        <p:spPr>
          <a:xfrm>
            <a:off x="4653280" y="5708969"/>
            <a:ext cx="4678680" cy="7661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РЕАЛИЗАЦИЯ В ТРЕНИРОВКАХ И ИГРЕ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13E47B4-5E86-4B01-9B0F-9C94F1A00D61}"/>
              </a:ext>
            </a:extLst>
          </p:cNvPr>
          <p:cNvSpPr/>
          <p:nvPr/>
        </p:nvSpPr>
        <p:spPr>
          <a:xfrm>
            <a:off x="2956560" y="5708970"/>
            <a:ext cx="1564640" cy="766125"/>
          </a:xfrm>
          <a:prstGeom prst="rect">
            <a:avLst/>
          </a:prstGeom>
          <a:solidFill>
            <a:srgbClr val="8FB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13-14 лет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613FCAF2-0E2E-431A-A1BC-2B334F5F11CA}"/>
              </a:ext>
            </a:extLst>
          </p:cNvPr>
          <p:cNvCxnSpPr>
            <a:cxnSpLocks/>
          </p:cNvCxnSpPr>
          <p:nvPr/>
        </p:nvCxnSpPr>
        <p:spPr>
          <a:xfrm>
            <a:off x="6096000" y="1608165"/>
            <a:ext cx="0" cy="525435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3E8B0490-F855-4DF3-88B4-997B1AC1F3E4}"/>
              </a:ext>
            </a:extLst>
          </p:cNvPr>
          <p:cNvCxnSpPr>
            <a:cxnSpLocks/>
          </p:cNvCxnSpPr>
          <p:nvPr/>
        </p:nvCxnSpPr>
        <p:spPr>
          <a:xfrm>
            <a:off x="6096000" y="2838478"/>
            <a:ext cx="0" cy="525435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314C75A7-6D65-4F41-9B9C-49AA48BE3154}"/>
              </a:ext>
            </a:extLst>
          </p:cNvPr>
          <p:cNvCxnSpPr>
            <a:cxnSpLocks/>
          </p:cNvCxnSpPr>
          <p:nvPr/>
        </p:nvCxnSpPr>
        <p:spPr>
          <a:xfrm>
            <a:off x="6080760" y="4041486"/>
            <a:ext cx="0" cy="525435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844C66C3-112A-4A73-B234-9E630B85EF4E}"/>
              </a:ext>
            </a:extLst>
          </p:cNvPr>
          <p:cNvCxnSpPr>
            <a:cxnSpLocks/>
          </p:cNvCxnSpPr>
          <p:nvPr/>
        </p:nvCxnSpPr>
        <p:spPr>
          <a:xfrm>
            <a:off x="6080760" y="5232747"/>
            <a:ext cx="0" cy="525435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87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6760" y="2868341"/>
            <a:ext cx="3137996" cy="1317855"/>
          </a:xfrm>
          <a:noFill/>
        </p:spPr>
        <p:txBody>
          <a:bodyPr>
            <a:normAutofit fontScale="90000"/>
          </a:bodyPr>
          <a:lstStyle/>
          <a:p>
            <a:r>
              <a:rPr lang="ru-RU" sz="6000" dirty="0">
                <a:solidFill>
                  <a:srgbClr val="FFC000"/>
                </a:solidFill>
              </a:rPr>
              <a:t>ИГРОК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1295505" y="1673907"/>
            <a:ext cx="3078480" cy="5536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ВНИМАНИЕ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2EB6E63-19A9-4231-90B4-3659D178BBF4}"/>
              </a:ext>
            </a:extLst>
          </p:cNvPr>
          <p:cNvSpPr/>
          <p:nvPr/>
        </p:nvSpPr>
        <p:spPr>
          <a:xfrm>
            <a:off x="7815580" y="1673907"/>
            <a:ext cx="3078480" cy="5536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ПАМЯТЬ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7D7A8D-7566-4014-B24D-86BC5FAA9BDA}"/>
              </a:ext>
            </a:extLst>
          </p:cNvPr>
          <p:cNvSpPr/>
          <p:nvPr/>
        </p:nvSpPr>
        <p:spPr>
          <a:xfrm>
            <a:off x="980440" y="4943210"/>
            <a:ext cx="3713480" cy="5536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ВООБРАЖЕНИЕ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E62DDC-E5CD-47FC-A664-EAF8F8291D74}"/>
              </a:ext>
            </a:extLst>
          </p:cNvPr>
          <p:cNvSpPr/>
          <p:nvPr/>
        </p:nvSpPr>
        <p:spPr>
          <a:xfrm>
            <a:off x="7815580" y="4943210"/>
            <a:ext cx="3078480" cy="5536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ВОСПРИЯТИЕ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6A627DE4-1F8C-4320-AB1F-1CA1E6D0AEDA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2834745" y="2227533"/>
            <a:ext cx="1859175" cy="993187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70BC30FC-23A7-4A5F-823B-AFBC8DC2CB7C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7495645" y="2227533"/>
            <a:ext cx="1859175" cy="993187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738B27C0-1070-4137-9697-22FB50E53D75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7495645" y="3771320"/>
            <a:ext cx="1859175" cy="117189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2B2D122F-716E-4D30-900D-418E3F1DF6BA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2837180" y="3771320"/>
            <a:ext cx="1856740" cy="117189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263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0" y="2888437"/>
            <a:ext cx="4312920" cy="131785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C000"/>
                </a:solidFill>
              </a:rPr>
              <a:t>ПАМЯТЬ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4503420" y="1383133"/>
            <a:ext cx="3078480" cy="518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ЗРИТЕЛЬНАЯ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E62DDC-E5CD-47FC-A664-EAF8F8291D74}"/>
              </a:ext>
            </a:extLst>
          </p:cNvPr>
          <p:cNvSpPr/>
          <p:nvPr/>
        </p:nvSpPr>
        <p:spPr>
          <a:xfrm>
            <a:off x="4503420" y="5205428"/>
            <a:ext cx="3078480" cy="518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СЛУХОВАЯ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63457D4B-E2FB-442D-AECB-3D200532F93C}"/>
              </a:ext>
            </a:extLst>
          </p:cNvPr>
          <p:cNvCxnSpPr>
            <a:cxnSpLocks/>
            <a:stCxn id="9" idx="2"/>
            <a:endCxn id="2" idx="0"/>
          </p:cNvCxnSpPr>
          <p:nvPr/>
        </p:nvCxnSpPr>
        <p:spPr>
          <a:xfrm>
            <a:off x="6042660" y="1901189"/>
            <a:ext cx="0" cy="987248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BDB8F536-BCFA-45E1-9171-1889059F9BEB}"/>
              </a:ext>
            </a:extLst>
          </p:cNvPr>
          <p:cNvCxnSpPr>
            <a:cxnSpLocks/>
            <a:stCxn id="12" idx="0"/>
            <a:endCxn id="2" idx="2"/>
          </p:cNvCxnSpPr>
          <p:nvPr/>
        </p:nvCxnSpPr>
        <p:spPr>
          <a:xfrm flipV="1">
            <a:off x="6042660" y="4206292"/>
            <a:ext cx="0" cy="999136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102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1911" y="2868341"/>
            <a:ext cx="4947694" cy="1317855"/>
          </a:xfrm>
          <a:noFill/>
        </p:spPr>
        <p:txBody>
          <a:bodyPr>
            <a:normAutofit fontScale="90000"/>
          </a:bodyPr>
          <a:lstStyle/>
          <a:p>
            <a:r>
              <a:rPr lang="ru-RU" sz="6000" dirty="0">
                <a:solidFill>
                  <a:srgbClr val="FFC000"/>
                </a:solidFill>
              </a:rPr>
              <a:t>ВНИМАНИЕ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0" y="1580156"/>
            <a:ext cx="5486400" cy="741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СОСРЕДОТОЧЕННЫЙ ТРУД</a:t>
            </a:r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000" b="1" dirty="0">
                <a:solidFill>
                  <a:srgbClr val="8FB4FF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(ОТВЕТСТВЕННОСТЬ)</a:t>
            </a:r>
            <a:endParaRPr lang="ru-RU" sz="3200" b="1" dirty="0">
              <a:solidFill>
                <a:srgbClr val="8FB4FF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2EB6E63-19A9-4231-90B4-3659D178BBF4}"/>
              </a:ext>
            </a:extLst>
          </p:cNvPr>
          <p:cNvSpPr/>
          <p:nvPr/>
        </p:nvSpPr>
        <p:spPr>
          <a:xfrm>
            <a:off x="6614055" y="1580156"/>
            <a:ext cx="5486400" cy="741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КОНЦЕНТРАЦИЯ </a:t>
            </a:r>
          </a:p>
          <a:p>
            <a:pPr algn="ctr"/>
            <a:r>
              <a:rPr lang="ru-RU" sz="2000" b="1" dirty="0">
                <a:solidFill>
                  <a:srgbClr val="8FB4FF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(ДИСЦИПЛИНА)</a:t>
            </a:r>
            <a:endParaRPr lang="ru-RU" sz="4400" b="1" dirty="0">
              <a:solidFill>
                <a:srgbClr val="8FB4FF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7D7A8D-7566-4014-B24D-86BC5FAA9BDA}"/>
              </a:ext>
            </a:extLst>
          </p:cNvPr>
          <p:cNvSpPr/>
          <p:nvPr/>
        </p:nvSpPr>
        <p:spPr>
          <a:xfrm>
            <a:off x="0" y="4650385"/>
            <a:ext cx="5486400" cy="741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ИНДИВИДУАЛЬНЫЕ ОСОБЕННОСТИ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E62DDC-E5CD-47FC-A664-EAF8F8291D74}"/>
              </a:ext>
            </a:extLst>
          </p:cNvPr>
          <p:cNvSpPr/>
          <p:nvPr/>
        </p:nvSpPr>
        <p:spPr>
          <a:xfrm>
            <a:off x="6590153" y="4639736"/>
            <a:ext cx="5486400" cy="741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ИНТЕРЕС </a:t>
            </a: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000" b="1" dirty="0">
                <a:solidFill>
                  <a:srgbClr val="8FB4FF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(ДЕТАЛИЗАЦИЯ)</a:t>
            </a:r>
            <a:endParaRPr lang="ru-RU" sz="4400" b="1" dirty="0">
              <a:solidFill>
                <a:srgbClr val="8FB4FF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6F0224E7-6CBB-4F12-8A4E-1E928C8D12A2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2743200" y="2321284"/>
            <a:ext cx="1391920" cy="848636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FC0C9D84-D898-49CB-83C1-19364C8490AA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7924801" y="2321284"/>
            <a:ext cx="1432454" cy="848636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E778B4F2-B054-4B90-84BE-35482D40C051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2743200" y="3901441"/>
            <a:ext cx="1391920" cy="748944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DB500643-7EB3-44E3-A6EB-0B9998808B77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7924801" y="3901440"/>
            <a:ext cx="1408552" cy="738296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955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2153" y="1236431"/>
            <a:ext cx="4947694" cy="131785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C000"/>
                </a:solidFill>
              </a:rPr>
              <a:t>ИГРОК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543673" y="4478983"/>
            <a:ext cx="3078480" cy="6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ПОВЕДЕНИЕ	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2EB6E63-19A9-4231-90B4-3659D178BBF4}"/>
              </a:ext>
            </a:extLst>
          </p:cNvPr>
          <p:cNvSpPr/>
          <p:nvPr/>
        </p:nvSpPr>
        <p:spPr>
          <a:xfrm>
            <a:off x="8629363" y="4516401"/>
            <a:ext cx="3078480" cy="6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ЭМОЦИИ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7D7A8D-7566-4014-B24D-86BC5FAA9BDA}"/>
              </a:ext>
            </a:extLst>
          </p:cNvPr>
          <p:cNvSpPr/>
          <p:nvPr/>
        </p:nvSpPr>
        <p:spPr>
          <a:xfrm>
            <a:off x="4043680" y="4631383"/>
            <a:ext cx="4164156" cy="696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КОММУНИКАЦИЯ </a:t>
            </a:r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2000" b="1" dirty="0">
                <a:solidFill>
                  <a:srgbClr val="578FFF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(ОБЩЕНИЕ)</a:t>
            </a:r>
            <a:endParaRPr lang="ru-RU" sz="3600" b="1" dirty="0">
              <a:solidFill>
                <a:srgbClr val="578FFF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06CB978-FD85-4E84-86FD-D21947DB485D}"/>
              </a:ext>
            </a:extLst>
          </p:cNvPr>
          <p:cNvSpPr/>
          <p:nvPr/>
        </p:nvSpPr>
        <p:spPr>
          <a:xfrm>
            <a:off x="2439221" y="2561297"/>
            <a:ext cx="7373074" cy="1006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Verdana Pro Black" panose="020B0A04030504040204" pitchFamily="34" charset="0"/>
              </a:rPr>
              <a:t>Индивидуальный тип нервной системы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881AAD24-D76C-4843-8B6C-9972B29C507E}"/>
              </a:ext>
            </a:extLst>
          </p:cNvPr>
          <p:cNvCxnSpPr>
            <a:cxnSpLocks/>
            <a:stCxn id="3" idx="2"/>
            <a:endCxn id="9" idx="0"/>
          </p:cNvCxnSpPr>
          <p:nvPr/>
        </p:nvCxnSpPr>
        <p:spPr>
          <a:xfrm flipH="1">
            <a:off x="2082913" y="3568222"/>
            <a:ext cx="4042845" cy="910761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23963392-85B9-4B13-B867-E917DB893D08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>
            <a:off x="6125758" y="3568222"/>
            <a:ext cx="0" cy="1063161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0622985B-735E-463A-8E6A-9EBBBC73D1A1}"/>
              </a:ext>
            </a:extLst>
          </p:cNvPr>
          <p:cNvCxnSpPr>
            <a:cxnSpLocks/>
            <a:stCxn id="3" idx="2"/>
            <a:endCxn id="10" idx="0"/>
          </p:cNvCxnSpPr>
          <p:nvPr/>
        </p:nvCxnSpPr>
        <p:spPr>
          <a:xfrm>
            <a:off x="6125758" y="3568222"/>
            <a:ext cx="4042845" cy="948179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87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1911" y="2868341"/>
            <a:ext cx="4947694" cy="131785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C000"/>
                </a:solidFill>
              </a:rPr>
              <a:t>ИГРОК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772160" y="1692947"/>
            <a:ext cx="3942080" cy="691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УТВЕРЖДЕНИЕ СРЕДИ СВЕРСТНИКОВ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2EB6E63-19A9-4231-90B4-3659D178BBF4}"/>
              </a:ext>
            </a:extLst>
          </p:cNvPr>
          <p:cNvSpPr/>
          <p:nvPr/>
        </p:nvSpPr>
        <p:spPr>
          <a:xfrm>
            <a:off x="7584342" y="1726598"/>
            <a:ext cx="3942080" cy="691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ОЦЕНКА УСПЕХОВ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7D7A8D-7566-4014-B24D-86BC5FAA9BDA}"/>
              </a:ext>
            </a:extLst>
          </p:cNvPr>
          <p:cNvSpPr/>
          <p:nvPr/>
        </p:nvSpPr>
        <p:spPr>
          <a:xfrm>
            <a:off x="772160" y="4763176"/>
            <a:ext cx="3942080" cy="691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ПРОВЕРКА ТРЕНЕРА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E62DDC-E5CD-47FC-A664-EAF8F8291D74}"/>
              </a:ext>
            </a:extLst>
          </p:cNvPr>
          <p:cNvSpPr/>
          <p:nvPr/>
        </p:nvSpPr>
        <p:spPr>
          <a:xfrm>
            <a:off x="7362313" y="4752527"/>
            <a:ext cx="3942080" cy="691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ВЛИЯНИЕ ВНЕШНЕЙ СРЕДЫ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81F946FD-D4F8-47B8-BAEF-FE7497074790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2743200" y="2384383"/>
            <a:ext cx="2062586" cy="765217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B3D00F24-9565-457E-8D90-DFD62778DB2D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2743200" y="3860802"/>
            <a:ext cx="2062586" cy="902374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3E8B790E-DA64-447C-AF68-18DAAFD0AEBC}"/>
              </a:ext>
            </a:extLst>
          </p:cNvPr>
          <p:cNvCxnSpPr>
            <a:cxnSpLocks/>
            <a:stCxn id="12" idx="0"/>
          </p:cNvCxnSpPr>
          <p:nvPr/>
        </p:nvCxnSpPr>
        <p:spPr>
          <a:xfrm flipH="1" flipV="1">
            <a:off x="7362313" y="3860801"/>
            <a:ext cx="1971040" cy="891726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0124EA2A-2AD4-49C2-A19A-19DA4A3D9CFC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7477762" y="2418034"/>
            <a:ext cx="2077620" cy="726486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751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2417B7D-6B84-4B93-BEAC-D2A2D651BA0C}"/>
              </a:ext>
            </a:extLst>
          </p:cNvPr>
          <p:cNvSpPr/>
          <p:nvPr/>
        </p:nvSpPr>
        <p:spPr>
          <a:xfrm>
            <a:off x="1886972" y="2794000"/>
            <a:ext cx="8418056" cy="1418379"/>
          </a:xfrm>
          <a:prstGeom prst="rect">
            <a:avLst/>
          </a:prstGeom>
          <a:solidFill>
            <a:srgbClr val="349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6972" y="2868341"/>
            <a:ext cx="3767461" cy="131785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C000"/>
                </a:solidFill>
              </a:rPr>
              <a:t>ИГРОК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1203960" y="1295400"/>
            <a:ext cx="3078480" cy="131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СОПЕРНИКИ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2EB6E63-19A9-4231-90B4-3659D178BBF4}"/>
              </a:ext>
            </a:extLst>
          </p:cNvPr>
          <p:cNvSpPr/>
          <p:nvPr/>
        </p:nvSpPr>
        <p:spPr>
          <a:xfrm>
            <a:off x="7818015" y="1295400"/>
            <a:ext cx="3078480" cy="131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ДРУЗЬЯ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7D7A8D-7566-4014-B24D-86BC5FAA9BDA}"/>
              </a:ext>
            </a:extLst>
          </p:cNvPr>
          <p:cNvSpPr/>
          <p:nvPr/>
        </p:nvSpPr>
        <p:spPr>
          <a:xfrm>
            <a:off x="1203960" y="4365629"/>
            <a:ext cx="3078480" cy="131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ПАРТНЕРЫ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E62DDC-E5CD-47FC-A664-EAF8F8291D74}"/>
              </a:ext>
            </a:extLst>
          </p:cNvPr>
          <p:cNvSpPr/>
          <p:nvPr/>
        </p:nvSpPr>
        <p:spPr>
          <a:xfrm>
            <a:off x="7629463" y="4376848"/>
            <a:ext cx="3638673" cy="131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ИСПОЛНИТЕЛИ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BB39A73-B915-4673-9671-E5EB6E920650}"/>
              </a:ext>
            </a:extLst>
          </p:cNvPr>
          <p:cNvSpPr txBox="1">
            <a:spLocks/>
          </p:cNvSpPr>
          <p:nvPr/>
        </p:nvSpPr>
        <p:spPr>
          <a:xfrm>
            <a:off x="6322951" y="2894524"/>
            <a:ext cx="3767461" cy="131785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>
                <a:solidFill>
                  <a:srgbClr val="FFC000"/>
                </a:solidFill>
              </a:rPr>
              <a:t>ТРЕНЕР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ADAB78C9-5452-4095-9DEB-51A33C10CD4F}"/>
              </a:ext>
            </a:extLst>
          </p:cNvPr>
          <p:cNvCxnSpPr/>
          <p:nvPr/>
        </p:nvCxnSpPr>
        <p:spPr>
          <a:xfrm>
            <a:off x="5463251" y="3335651"/>
            <a:ext cx="859700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13D6F21D-096F-492E-8BDB-B5836B3B7408}"/>
              </a:ext>
            </a:extLst>
          </p:cNvPr>
          <p:cNvCxnSpPr>
            <a:cxnSpLocks/>
          </p:cNvCxnSpPr>
          <p:nvPr/>
        </p:nvCxnSpPr>
        <p:spPr>
          <a:xfrm flipH="1">
            <a:off x="5463251" y="3682891"/>
            <a:ext cx="859700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DCEECA95-D6D3-4EA4-818B-3F65A0C08C2A}"/>
              </a:ext>
            </a:extLst>
          </p:cNvPr>
          <p:cNvCxnSpPr>
            <a:cxnSpLocks/>
          </p:cNvCxnSpPr>
          <p:nvPr/>
        </p:nvCxnSpPr>
        <p:spPr>
          <a:xfrm>
            <a:off x="2794000" y="2448560"/>
            <a:ext cx="1107440" cy="34544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D1D2E16A-056A-430A-985E-4F93A49DBA96}"/>
              </a:ext>
            </a:extLst>
          </p:cNvPr>
          <p:cNvCxnSpPr>
            <a:cxnSpLocks/>
          </p:cNvCxnSpPr>
          <p:nvPr/>
        </p:nvCxnSpPr>
        <p:spPr>
          <a:xfrm flipH="1">
            <a:off x="8037954" y="2448560"/>
            <a:ext cx="1295399" cy="36491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0495928A-1DA2-4F30-B589-FE9F809FA0E4}"/>
              </a:ext>
            </a:extLst>
          </p:cNvPr>
          <p:cNvCxnSpPr>
            <a:cxnSpLocks/>
          </p:cNvCxnSpPr>
          <p:nvPr/>
        </p:nvCxnSpPr>
        <p:spPr>
          <a:xfrm flipH="1" flipV="1">
            <a:off x="7923545" y="4212379"/>
            <a:ext cx="1409808" cy="341211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2DD5A282-C9C8-404C-9561-9EEBF4672066}"/>
              </a:ext>
            </a:extLst>
          </p:cNvPr>
          <p:cNvCxnSpPr>
            <a:cxnSpLocks/>
          </p:cNvCxnSpPr>
          <p:nvPr/>
        </p:nvCxnSpPr>
        <p:spPr>
          <a:xfrm flipV="1">
            <a:off x="2743200" y="4212379"/>
            <a:ext cx="1310640" cy="341211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291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6BAFD16-F405-4809-A2B9-D257D80B1D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120" y="2636888"/>
            <a:ext cx="12049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ОСНОВНЫЕ АСПЕКТЫ </a:t>
            </a:r>
            <a:br>
              <a:rPr lang="ru-RU" sz="4000" b="1" dirty="0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40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ТЕХНИКО-ТАКТИЧЕСКОЙ ПОДГОТОВКИ </a:t>
            </a:r>
            <a:br>
              <a:rPr lang="en-US" sz="4000" b="1" dirty="0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4000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ЮНЫХ ФУТБОЛИСТОВ </a:t>
            </a:r>
            <a:br>
              <a:rPr lang="ru-RU" sz="4000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4000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НА БАЗОВОМ ЭТАПЕ (7-14 ЛЕТ)</a:t>
            </a:r>
          </a:p>
        </p:txBody>
      </p:sp>
    </p:spTree>
    <p:extLst>
      <p:ext uri="{BB962C8B-B14F-4D97-AF65-F5344CB8AC3E}">
        <p14:creationId xmlns:p14="http://schemas.microsoft.com/office/powerpoint/2010/main" val="329697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3CE0041-E20E-49BE-902C-4ECCF9FB44A4}"/>
              </a:ext>
            </a:extLst>
          </p:cNvPr>
          <p:cNvSpPr/>
          <p:nvPr/>
        </p:nvSpPr>
        <p:spPr>
          <a:xfrm>
            <a:off x="1886972" y="2387600"/>
            <a:ext cx="8418056" cy="1418379"/>
          </a:xfrm>
          <a:prstGeom prst="rect">
            <a:avLst/>
          </a:prstGeom>
          <a:solidFill>
            <a:srgbClr val="3494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764A574-7C96-4E00-9D47-D4BEB7161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6972" y="2461941"/>
            <a:ext cx="3767461" cy="131785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C000"/>
                </a:solidFill>
              </a:rPr>
              <a:t>ТРЕНЕР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88CAF62-E6AD-4F98-A9C0-FCB3B330318A}"/>
              </a:ext>
            </a:extLst>
          </p:cNvPr>
          <p:cNvSpPr txBox="1">
            <a:spLocks/>
          </p:cNvSpPr>
          <p:nvPr/>
        </p:nvSpPr>
        <p:spPr>
          <a:xfrm>
            <a:off x="6322951" y="2488124"/>
            <a:ext cx="3767461" cy="131785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>
                <a:solidFill>
                  <a:srgbClr val="FFC000"/>
                </a:solidFill>
              </a:rPr>
              <a:t>ИГРОК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9F1DE2EC-2A43-4A22-8C29-ADF29FAD6174}"/>
              </a:ext>
            </a:extLst>
          </p:cNvPr>
          <p:cNvCxnSpPr/>
          <p:nvPr/>
        </p:nvCxnSpPr>
        <p:spPr>
          <a:xfrm>
            <a:off x="5595331" y="2929251"/>
            <a:ext cx="859700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98349E5-11B9-4E3C-9984-5C880BB59445}"/>
              </a:ext>
            </a:extLst>
          </p:cNvPr>
          <p:cNvCxnSpPr>
            <a:cxnSpLocks/>
          </p:cNvCxnSpPr>
          <p:nvPr/>
        </p:nvCxnSpPr>
        <p:spPr>
          <a:xfrm flipH="1">
            <a:off x="5595331" y="3276491"/>
            <a:ext cx="859700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DDF0D71C-C901-4F6C-BF06-21FB561312B0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4540592" y="3816140"/>
            <a:ext cx="16919" cy="1133224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03FD4A94-1C5F-4605-B257-9567F15EF853}"/>
              </a:ext>
            </a:extLst>
          </p:cNvPr>
          <p:cNvCxnSpPr>
            <a:cxnSpLocks/>
          </p:cNvCxnSpPr>
          <p:nvPr/>
        </p:nvCxnSpPr>
        <p:spPr>
          <a:xfrm>
            <a:off x="9072881" y="3816140"/>
            <a:ext cx="1381759" cy="100986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34B2B8A3-CD3C-4ED3-8113-850D235DCF26}"/>
              </a:ext>
            </a:extLst>
          </p:cNvPr>
          <p:cNvCxnSpPr>
            <a:cxnSpLocks/>
          </p:cNvCxnSpPr>
          <p:nvPr/>
        </p:nvCxnSpPr>
        <p:spPr>
          <a:xfrm>
            <a:off x="7254240" y="3816140"/>
            <a:ext cx="0" cy="1068227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85EFDB0A-6277-48EF-B327-33609D978ECA}"/>
              </a:ext>
            </a:extLst>
          </p:cNvPr>
          <p:cNvCxnSpPr>
            <a:cxnSpLocks/>
          </p:cNvCxnSpPr>
          <p:nvPr/>
        </p:nvCxnSpPr>
        <p:spPr>
          <a:xfrm flipH="1">
            <a:off x="1574801" y="3816140"/>
            <a:ext cx="1992067" cy="1009860"/>
          </a:xfrm>
          <a:prstGeom prst="straightConnector1">
            <a:avLst/>
          </a:prstGeom>
          <a:ln w="6032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D958B61-900D-4458-9118-F0503F85D98E}"/>
              </a:ext>
            </a:extLst>
          </p:cNvPr>
          <p:cNvSpPr txBox="1"/>
          <p:nvPr/>
        </p:nvSpPr>
        <p:spPr>
          <a:xfrm>
            <a:off x="312275" y="4921308"/>
            <a:ext cx="24641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СОБСТВЕННОЕ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СУЩЕСТВОВАНИЕ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935183-7156-4CB1-9AA0-44D62A584B22}"/>
              </a:ext>
            </a:extLst>
          </p:cNvPr>
          <p:cNvSpPr txBox="1"/>
          <p:nvPr/>
        </p:nvSpPr>
        <p:spPr>
          <a:xfrm>
            <a:off x="3299707" y="4949364"/>
            <a:ext cx="24817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СОБСТВЕННАЯ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НЕЗАВИСИМОСТЬ</a:t>
            </a:r>
          </a:p>
          <a:p>
            <a:pPr algn="ctr"/>
            <a:endParaRPr lang="ru-RU" sz="2000" b="1" dirty="0">
              <a:solidFill>
                <a:schemeClr val="bg1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F0F29A-F4F8-4677-9C16-D29215578F25}"/>
              </a:ext>
            </a:extLst>
          </p:cNvPr>
          <p:cNvSpPr txBox="1"/>
          <p:nvPr/>
        </p:nvSpPr>
        <p:spPr>
          <a:xfrm>
            <a:off x="6171292" y="4884367"/>
            <a:ext cx="24157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ПОЗНАНИЕ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СВОИХ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ВОЗМОЖНОСТЕЙ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356244-7C71-42AF-83E0-105B6AC1EBB9}"/>
              </a:ext>
            </a:extLst>
          </p:cNvPr>
          <p:cNvSpPr txBox="1"/>
          <p:nvPr/>
        </p:nvSpPr>
        <p:spPr>
          <a:xfrm>
            <a:off x="9125780" y="4815841"/>
            <a:ext cx="24913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ОБЪЕКТИВНОСТЬ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ВОСПРИЯТИЯ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ЖИЗНЕННОЙ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СРЕДЫ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300DAF-18C4-442B-AD0E-C9DCC077F0E4}"/>
              </a:ext>
            </a:extLst>
          </p:cNvPr>
          <p:cNvSpPr txBox="1"/>
          <p:nvPr/>
        </p:nvSpPr>
        <p:spPr>
          <a:xfrm>
            <a:off x="-196790" y="1120421"/>
            <a:ext cx="12388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СИСТЕМА ЛИЧНОСТНЫХ СМЫСЛОВ</a:t>
            </a:r>
          </a:p>
        </p:txBody>
      </p:sp>
    </p:spTree>
    <p:extLst>
      <p:ext uri="{BB962C8B-B14F-4D97-AF65-F5344CB8AC3E}">
        <p14:creationId xmlns:p14="http://schemas.microsoft.com/office/powerpoint/2010/main" val="11826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76623E3-A5D6-47A3-881F-E35410E2AB52}"/>
              </a:ext>
            </a:extLst>
          </p:cNvPr>
          <p:cNvSpPr/>
          <p:nvPr/>
        </p:nvSpPr>
        <p:spPr>
          <a:xfrm>
            <a:off x="1615440" y="2885623"/>
            <a:ext cx="8662002" cy="1250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0" y="2868341"/>
            <a:ext cx="3954491" cy="131785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C000"/>
                </a:solidFill>
              </a:rPr>
              <a:t>ТРЕНЕР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603936" y="1175547"/>
            <a:ext cx="3704677" cy="958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ПОЛОЖИТЕЛЬНОЕ ОТНОШЕНИЕ К УСИЛИЯМ ФУТБОЛИСТА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2EB6E63-19A9-4231-90B4-3659D178BBF4}"/>
              </a:ext>
            </a:extLst>
          </p:cNvPr>
          <p:cNvSpPr/>
          <p:nvPr/>
        </p:nvSpPr>
        <p:spPr>
          <a:xfrm>
            <a:off x="7783145" y="1189701"/>
            <a:ext cx="3804919" cy="953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ДОБРОЖЕЛАТЕЛЬНОЕ ОТНОШЕНИЕ ТРЕНЕРА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7D7A8D-7566-4014-B24D-86BC5FAA9BDA}"/>
              </a:ext>
            </a:extLst>
          </p:cNvPr>
          <p:cNvSpPr/>
          <p:nvPr/>
        </p:nvSpPr>
        <p:spPr>
          <a:xfrm>
            <a:off x="577762" y="4994431"/>
            <a:ext cx="3704677" cy="953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СОВМЕСТНЫЙ КОНКРЕТНЫЙ АНАЛИЗ ТРУДНОСТЕЙ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E62DDC-E5CD-47FC-A664-EAF8F8291D74}"/>
              </a:ext>
            </a:extLst>
          </p:cNvPr>
          <p:cNvSpPr/>
          <p:nvPr/>
        </p:nvSpPr>
        <p:spPr>
          <a:xfrm>
            <a:off x="7756972" y="4920000"/>
            <a:ext cx="3831092" cy="953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СПОСОБЫ УЛУЧШЕНИЯ РЕЗУЛЬТАТА ДЕЙСТВИЯ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BB39A73-B915-4673-9671-E5EB6E920650}"/>
              </a:ext>
            </a:extLst>
          </p:cNvPr>
          <p:cNvSpPr txBox="1">
            <a:spLocks/>
          </p:cNvSpPr>
          <p:nvPr/>
        </p:nvSpPr>
        <p:spPr>
          <a:xfrm>
            <a:off x="6322951" y="2894524"/>
            <a:ext cx="3954491" cy="13178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>
                <a:solidFill>
                  <a:srgbClr val="FFC000"/>
                </a:solidFill>
              </a:rPr>
              <a:t>ИГРОК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ADAB78C9-5452-4095-9DEB-51A33C10CD4F}"/>
              </a:ext>
            </a:extLst>
          </p:cNvPr>
          <p:cNvCxnSpPr/>
          <p:nvPr/>
        </p:nvCxnSpPr>
        <p:spPr>
          <a:xfrm>
            <a:off x="5524211" y="3518531"/>
            <a:ext cx="859700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3E6ED273-7433-4796-B8CC-ED97F7BAFCC4}"/>
              </a:ext>
            </a:extLst>
          </p:cNvPr>
          <p:cNvCxnSpPr>
            <a:cxnSpLocks/>
            <a:stCxn id="11" idx="0"/>
            <a:endCxn id="2" idx="2"/>
          </p:cNvCxnSpPr>
          <p:nvPr/>
        </p:nvCxnSpPr>
        <p:spPr>
          <a:xfrm flipV="1">
            <a:off x="2430101" y="4186196"/>
            <a:ext cx="1055905" cy="808235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38084F21-2338-47C1-8D26-392E612D5292}"/>
              </a:ext>
            </a:extLst>
          </p:cNvPr>
          <p:cNvCxnSpPr>
            <a:cxnSpLocks/>
            <a:stCxn id="12" idx="0"/>
            <a:endCxn id="13" idx="2"/>
          </p:cNvCxnSpPr>
          <p:nvPr/>
        </p:nvCxnSpPr>
        <p:spPr>
          <a:xfrm flipH="1" flipV="1">
            <a:off x="8300197" y="4212379"/>
            <a:ext cx="1372321" cy="707621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FAD9EBE7-D083-4AF7-81DA-9C494763E572}"/>
              </a:ext>
            </a:extLst>
          </p:cNvPr>
          <p:cNvCxnSpPr>
            <a:cxnSpLocks/>
            <a:stCxn id="10" idx="2"/>
            <a:endCxn id="13" idx="0"/>
          </p:cNvCxnSpPr>
          <p:nvPr/>
        </p:nvCxnSpPr>
        <p:spPr>
          <a:xfrm flipH="1">
            <a:off x="8300197" y="2143439"/>
            <a:ext cx="1385408" cy="751085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BA925CDD-5249-4B62-B868-3D9964C7401B}"/>
              </a:ext>
            </a:extLst>
          </p:cNvPr>
          <p:cNvCxnSpPr>
            <a:cxnSpLocks/>
            <a:stCxn id="9" idx="2"/>
            <a:endCxn id="2" idx="0"/>
          </p:cNvCxnSpPr>
          <p:nvPr/>
        </p:nvCxnSpPr>
        <p:spPr>
          <a:xfrm>
            <a:off x="2456275" y="2134537"/>
            <a:ext cx="1029731" cy="733804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76623E3-A5D6-47A3-881F-E35410E2AB52}"/>
              </a:ext>
            </a:extLst>
          </p:cNvPr>
          <p:cNvSpPr/>
          <p:nvPr/>
        </p:nvSpPr>
        <p:spPr>
          <a:xfrm>
            <a:off x="1615440" y="2885623"/>
            <a:ext cx="8662002" cy="1250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D2AC99-43B0-450D-8EEE-B0395B9E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0" y="2868341"/>
            <a:ext cx="3954491" cy="1317855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FC000"/>
                </a:solidFill>
              </a:rPr>
              <a:t>ТРЕНЕР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59D123-46A0-45ED-A955-38A6A407D77F}"/>
              </a:ext>
            </a:extLst>
          </p:cNvPr>
          <p:cNvSpPr/>
          <p:nvPr/>
        </p:nvSpPr>
        <p:spPr>
          <a:xfrm>
            <a:off x="3956352" y="1185377"/>
            <a:ext cx="3704677" cy="9589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АНАЛИЗ </a:t>
            </a:r>
            <a:br>
              <a:rPr lang="en-US" sz="20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b="1" dirty="0">
                <a:solidFill>
                  <a:srgbClr val="8FB4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(СРЕДА ИГРОКА)</a:t>
            </a:r>
            <a:endParaRPr lang="ru-RU" sz="2000" b="1" dirty="0">
              <a:solidFill>
                <a:srgbClr val="8FB4FF"/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D7D7A8D-7566-4014-B24D-86BC5FAA9BDA}"/>
              </a:ext>
            </a:extLst>
          </p:cNvPr>
          <p:cNvSpPr/>
          <p:nvPr/>
        </p:nvSpPr>
        <p:spPr>
          <a:xfrm>
            <a:off x="577762" y="5059680"/>
            <a:ext cx="3704677" cy="814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ОРГАНИЗАЦИЯ ВЗАИМООТНОШЕНИЙ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E62DDC-E5CD-47FC-A664-EAF8F8291D74}"/>
              </a:ext>
            </a:extLst>
          </p:cNvPr>
          <p:cNvSpPr/>
          <p:nvPr/>
        </p:nvSpPr>
        <p:spPr>
          <a:xfrm>
            <a:off x="7756972" y="5059680"/>
            <a:ext cx="3831092" cy="814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УПРАВЛЕНИЕ</a:t>
            </a:r>
            <a:endParaRPr lang="ru-RU" sz="2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BB39A73-B915-4673-9671-E5EB6E920650}"/>
              </a:ext>
            </a:extLst>
          </p:cNvPr>
          <p:cNvSpPr txBox="1">
            <a:spLocks/>
          </p:cNvSpPr>
          <p:nvPr/>
        </p:nvSpPr>
        <p:spPr>
          <a:xfrm>
            <a:off x="6322951" y="2894524"/>
            <a:ext cx="3954491" cy="131785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>
                <a:solidFill>
                  <a:srgbClr val="FFC000"/>
                </a:solidFill>
              </a:rPr>
              <a:t>ИГРОК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ADAB78C9-5452-4095-9DEB-51A33C10CD4F}"/>
              </a:ext>
            </a:extLst>
          </p:cNvPr>
          <p:cNvCxnSpPr/>
          <p:nvPr/>
        </p:nvCxnSpPr>
        <p:spPr>
          <a:xfrm>
            <a:off x="5524211" y="3518531"/>
            <a:ext cx="859700" cy="0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3E6ED273-7433-4796-B8CC-ED97F7BAFCC4}"/>
              </a:ext>
            </a:extLst>
          </p:cNvPr>
          <p:cNvCxnSpPr>
            <a:cxnSpLocks/>
            <a:stCxn id="11" idx="0"/>
            <a:endCxn id="2" idx="2"/>
          </p:cNvCxnSpPr>
          <p:nvPr/>
        </p:nvCxnSpPr>
        <p:spPr>
          <a:xfrm flipV="1">
            <a:off x="2430101" y="4186196"/>
            <a:ext cx="1055905" cy="873484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38084F21-2338-47C1-8D26-392E612D5292}"/>
              </a:ext>
            </a:extLst>
          </p:cNvPr>
          <p:cNvCxnSpPr>
            <a:cxnSpLocks/>
            <a:stCxn id="12" idx="0"/>
            <a:endCxn id="13" idx="2"/>
          </p:cNvCxnSpPr>
          <p:nvPr/>
        </p:nvCxnSpPr>
        <p:spPr>
          <a:xfrm flipH="1" flipV="1">
            <a:off x="8300197" y="4212379"/>
            <a:ext cx="1372321" cy="847301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BA925CDD-5249-4B62-B868-3D9964C7401B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5808691" y="2144367"/>
            <a:ext cx="0" cy="723974"/>
          </a:xfrm>
          <a:prstGeom prst="straightConnector1">
            <a:avLst/>
          </a:prstGeom>
          <a:ln w="508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362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10E6F-89E0-4F71-93AA-9C36070565F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52240" y="2468880"/>
            <a:ext cx="4287520" cy="127349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0070C0"/>
                </a:solidFill>
              </a:rPr>
              <a:t>ТРЕНЕР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46FBC2-2D6F-43F5-A675-86BDC803EB70}"/>
              </a:ext>
            </a:extLst>
          </p:cNvPr>
          <p:cNvSpPr/>
          <p:nvPr/>
        </p:nvSpPr>
        <p:spPr>
          <a:xfrm>
            <a:off x="3459480" y="3855720"/>
            <a:ext cx="5273040" cy="940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latin typeface="Segoe UI" panose="020B0502040204020203" pitchFamily="34" charset="0"/>
                <a:cs typeface="Segoe UI" panose="020B0502040204020203" pitchFamily="34" charset="0"/>
              </a:rPr>
              <a:t>УПРАВЛЯЮ</a:t>
            </a:r>
          </a:p>
        </p:txBody>
      </p:sp>
    </p:spTree>
    <p:extLst>
      <p:ext uri="{BB962C8B-B14F-4D97-AF65-F5344CB8AC3E}">
        <p14:creationId xmlns:p14="http://schemas.microsoft.com/office/powerpoint/2010/main" val="311532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E2097E-EA78-428D-991C-5F84B0EAAA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560" y="3090022"/>
            <a:ext cx="3088640" cy="6779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ГДЕ?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246927-CB43-4E52-84A6-EC325CED2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4480" y="1825625"/>
            <a:ext cx="598932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В ТРЕНИРОВОЧНОМ ПРОЦЕССЕ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В РАЗДЕВАЛКЕ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В ХОДЕ ИГРЫ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В БЫТУ</a:t>
            </a:r>
          </a:p>
          <a:p>
            <a:pPr marL="0" indent="0">
              <a:lnSpc>
                <a:spcPct val="200000"/>
              </a:lnSpc>
              <a:buNone/>
            </a:pPr>
            <a:endParaRPr lang="ru-RU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83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id="{6BD2FEA5-2FAE-42F5-BB6D-EBE65794A889}"/>
              </a:ext>
            </a:extLst>
          </p:cNvPr>
          <p:cNvSpPr txBox="1">
            <a:spLocks/>
          </p:cNvSpPr>
          <p:nvPr/>
        </p:nvSpPr>
        <p:spPr>
          <a:xfrm>
            <a:off x="5364480" y="1825625"/>
            <a:ext cx="59893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ИНТЕРЕСАМИ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ПОВЕДЕНИЕМ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ОЖИДАНИЯМИ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ПОСЛЕДСТВИЯМИ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FFB3FAE-A760-4448-9510-28FA49E902B5}"/>
              </a:ext>
            </a:extLst>
          </p:cNvPr>
          <p:cNvSpPr txBox="1">
            <a:spLocks/>
          </p:cNvSpPr>
          <p:nvPr/>
        </p:nvSpPr>
        <p:spPr>
          <a:xfrm>
            <a:off x="924560" y="3090022"/>
            <a:ext cx="3088640" cy="677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/>
              <a:t>ЧЕМ?</a:t>
            </a:r>
          </a:p>
        </p:txBody>
      </p:sp>
    </p:spTree>
    <p:extLst>
      <p:ext uri="{BB962C8B-B14F-4D97-AF65-F5344CB8AC3E}">
        <p14:creationId xmlns:p14="http://schemas.microsoft.com/office/powerpoint/2010/main" val="281771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:a16="http://schemas.microsoft.com/office/drawing/2014/main" id="{6BD2FEA5-2FAE-42F5-BB6D-EBE65794A889}"/>
              </a:ext>
            </a:extLst>
          </p:cNvPr>
          <p:cNvSpPr txBox="1">
            <a:spLocks/>
          </p:cNvSpPr>
          <p:nvPr/>
        </p:nvSpPr>
        <p:spPr>
          <a:xfrm>
            <a:off x="5364480" y="1825625"/>
            <a:ext cx="59893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1" kern="1200">
                <a:solidFill>
                  <a:schemeClr val="bg1"/>
                </a:solidFill>
                <a:latin typeface="Verdana Pro SemiBold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С РОДИТЕЛЯМИ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С ДРУЗЬЯМИ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С ПАРТНЕРАМИ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С ВНЕШНЕЙ СРЕДОЙ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С ИЗВЕСТНЫМИ ФУТБОЛИСТАМИ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С САМИМ СОБОЙ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EFFB3FAE-A760-4448-9510-28FA49E902B5}"/>
              </a:ext>
            </a:extLst>
          </p:cNvPr>
          <p:cNvSpPr txBox="1">
            <a:spLocks/>
          </p:cNvSpPr>
          <p:nvPr/>
        </p:nvSpPr>
        <p:spPr>
          <a:xfrm>
            <a:off x="375920" y="3090022"/>
            <a:ext cx="4185920" cy="677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/>
              <a:t>В СОТРУДНИЧЕСТВЕ</a:t>
            </a:r>
          </a:p>
        </p:txBody>
      </p:sp>
    </p:spTree>
    <p:extLst>
      <p:ext uri="{BB962C8B-B14F-4D97-AF65-F5344CB8AC3E}">
        <p14:creationId xmlns:p14="http://schemas.microsoft.com/office/powerpoint/2010/main" val="23723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B5C5814-4536-4F7B-A69C-AB1631168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3574" y="2194560"/>
            <a:ext cx="7268902" cy="3187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0" i="1" dirty="0">
                <a:latin typeface="Verdana" panose="020B0604030504040204" pitchFamily="34" charset="0"/>
                <a:ea typeface="Verdana" panose="020B0604030504040204" pitchFamily="34" charset="0"/>
              </a:rPr>
              <a:t>Если я (тренер) </a:t>
            </a:r>
            <a:r>
              <a:rPr lang="ru-RU" sz="3200" b="0" i="1" dirty="0">
                <a:solidFill>
                  <a:srgbClr val="3494B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 разобрался</a:t>
            </a:r>
            <a:r>
              <a:rPr lang="ru-RU" sz="3200" b="0" i="1" dirty="0">
                <a:latin typeface="Verdana" panose="020B0604030504040204" pitchFamily="34" charset="0"/>
                <a:ea typeface="Verdana" panose="020B0604030504040204" pitchFamily="34" charset="0"/>
              </a:rPr>
              <a:t>  в источниках проблем игроков, то я не могу подвергать их </a:t>
            </a:r>
            <a:r>
              <a:rPr lang="ru-RU" sz="3200" b="0" i="1" dirty="0">
                <a:solidFill>
                  <a:srgbClr val="3494B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критике</a:t>
            </a:r>
            <a:r>
              <a:rPr lang="ru-RU" sz="3200" b="0" i="1" dirty="0">
                <a:latin typeface="Verdana" panose="020B0604030504040204" pitchFamily="34" charset="0"/>
                <a:ea typeface="Verdana" panose="020B0604030504040204" pitchFamily="34" charset="0"/>
              </a:rPr>
              <a:t>. Я не могу пока предложить им путь исправления ошибок, </a:t>
            </a:r>
            <a:r>
              <a:rPr lang="ru-RU" sz="3200" b="0" i="1" dirty="0">
                <a:solidFill>
                  <a:srgbClr val="3494BA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совершенствования действий</a:t>
            </a:r>
            <a:r>
              <a:rPr lang="ru-RU" sz="3200" b="0" i="1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DA3AA4-041A-4196-A3C6-EDF945EB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982" y="2047755"/>
            <a:ext cx="2762492" cy="2762490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9A5708B5-D548-4268-B57E-446B49B63795}"/>
              </a:ext>
            </a:extLst>
          </p:cNvPr>
          <p:cNvCxnSpPr>
            <a:cxnSpLocks/>
          </p:cNvCxnSpPr>
          <p:nvPr/>
        </p:nvCxnSpPr>
        <p:spPr>
          <a:xfrm>
            <a:off x="4236334" y="2288612"/>
            <a:ext cx="0" cy="2913308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7096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рава, внешний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D14A5906-A1B3-4FAB-83E1-0F2BE07D54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63" r="28098" b="1686"/>
          <a:stretch/>
        </p:blipFill>
        <p:spPr>
          <a:xfrm>
            <a:off x="1" y="0"/>
            <a:ext cx="12192000" cy="714894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9C0A95-2455-4336-B24D-7D843880B448}"/>
              </a:ext>
            </a:extLst>
          </p:cNvPr>
          <p:cNvSpPr/>
          <p:nvPr/>
        </p:nvSpPr>
        <p:spPr>
          <a:xfrm>
            <a:off x="-10216" y="0"/>
            <a:ext cx="12202215" cy="7148945"/>
          </a:xfrm>
          <a:prstGeom prst="rect">
            <a:avLst/>
          </a:prstGeom>
          <a:gradFill flip="none" rotWithShape="1">
            <a:gsLst>
              <a:gs pos="50000">
                <a:srgbClr val="0070C0">
                  <a:alpha val="77000"/>
                </a:srgbClr>
              </a:gs>
              <a:gs pos="0">
                <a:srgbClr val="002060">
                  <a:lumMod val="22000"/>
                  <a:alpha val="94000"/>
                </a:srgbClr>
              </a:gs>
              <a:gs pos="100000">
                <a:srgbClr val="00B0F0">
                  <a:alpha val="75000"/>
                  <a:lumMod val="80000"/>
                  <a:lumOff val="2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60FEB51A-E583-4C24-8B07-F28B836957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529" y="1423745"/>
            <a:ext cx="11475720" cy="2939099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I </a:t>
            </a:r>
            <a:r>
              <a:rPr lang="ru-RU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научно-практическая конференция</a:t>
            </a:r>
            <a:br>
              <a:rPr lang="ru-RU" sz="2000" b="1" kern="1400" dirty="0">
                <a:latin typeface="Verdana Pro Black" panose="020B0A04030504040204" pitchFamily="34" charset="0"/>
              </a:rPr>
            </a:br>
            <a:br>
              <a:rPr lang="ru-RU" sz="3200" b="1" kern="1400" dirty="0">
                <a:solidFill>
                  <a:srgbClr val="92D050"/>
                </a:solidFill>
                <a:latin typeface="Century Gothic" panose="020B0502020202020204" pitchFamily="34" charset="0"/>
              </a:rPr>
            </a:br>
            <a:r>
              <a:rPr lang="ru-RU" sz="3600" b="1" kern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СТРУКТУРА И СОДЕРЖАНИЕ </a:t>
            </a:r>
            <a:r>
              <a:rPr lang="ru-RU" sz="3600" b="1" dirty="0">
                <a:solidFill>
                  <a:schemeClr val="bg1"/>
                </a:solidFill>
                <a:latin typeface="Verdana Pro Black" panose="020B0A04030504040204" pitchFamily="34" charset="0"/>
              </a:rPr>
              <a:t>ПОДГОТОВКИ ЮНЫХ ФУТБОЛИСТОВ НА БАЗОВОМ ЭТАПЕ 7-14 лет</a:t>
            </a:r>
            <a:endParaRPr lang="ru-RU" sz="3200" b="1" dirty="0">
              <a:solidFill>
                <a:schemeClr val="bg1"/>
              </a:solidFill>
              <a:latin typeface="Verdana Pro Black" panose="020B0A04030504040204" pitchFamily="34" charset="0"/>
            </a:endParaRPr>
          </a:p>
        </p:txBody>
      </p:sp>
      <p:pic>
        <p:nvPicPr>
          <p:cNvPr id="16" name="Рисунок 1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3C007C6A-3446-42D6-BE28-7A843F80C8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1250" l="4583" r="95417">
                        <a14:foregroundMark x1="25417" y1="53333" x2="26667" y2="46250"/>
                        <a14:foregroundMark x1="70000" y1="42083" x2="77083" y2="42083"/>
                        <a14:foregroundMark x1="71667" y1="42917" x2="69583" y2="42500"/>
                        <a14:foregroundMark x1="25417" y1="80833" x2="25417" y2="80833"/>
                        <a14:foregroundMark x1="25417" y1="80833" x2="22917" y2="86667"/>
                        <a14:foregroundMark x1="23333" y1="83750" x2="17500" y2="91250"/>
                        <a14:foregroundMark x1="44583" y1="14167" x2="32083" y2="17083"/>
                        <a14:foregroundMark x1="92500" y1="47083" x2="95417" y2="47500"/>
                        <a14:foregroundMark x1="70833" y1="21250" x2="74583" y2="15417"/>
                        <a14:foregroundMark x1="72917" y1="28750" x2="69583" y2="28750"/>
                        <a14:foregroundMark x1="40417" y1="45833" x2="45417" y2="44167"/>
                        <a14:foregroundMark x1="43333" y1="47500" x2="40417" y2="53333"/>
                        <a14:foregroundMark x1="45000" y1="53750" x2="47917" y2="44583"/>
                        <a14:foregroundMark x1="51667" y1="52917" x2="50417" y2="47083"/>
                        <a14:foregroundMark x1="6667" y1="70417" x2="4583" y2="6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962" y="5526756"/>
            <a:ext cx="864000" cy="864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6D5022-1CED-4973-AA45-EFA60E222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1143" y1="45250" x2="37857" y2="48250"/>
                        <a14:foregroundMark x1="50429" y1="56500" x2="50000" y2="57000"/>
                        <a14:foregroundMark x1="60714" y1="46000" x2="59714" y2="46250"/>
                        <a14:foregroundMark x1="40143" y1="28500" x2="43571" y2="26500"/>
                        <a14:foregroundMark x1="32714" y1="38250" x2="33857" y2="34750"/>
                        <a14:foregroundMark x1="56429" y1="29500" x2="53000" y2="27250"/>
                        <a14:foregroundMark x1="64143" y1="36750" x2="65857" y2="41500"/>
                        <a14:foregroundMark x1="69571" y1="35250" x2="69143" y2="35250"/>
                        <a14:foregroundMark x1="69000" y1="36750" x2="69286" y2="36750"/>
                        <a14:foregroundMark x1="69000" y1="36250" x2="69000" y2="35500"/>
                        <a14:foregroundMark x1="28714" y1="34500" x2="28857" y2="34500"/>
                        <a14:foregroundMark x1="50286" y1="60250" x2="48143" y2="57250"/>
                        <a14:foregroundMark x1="50321" y1="38357" x2="50143" y2="39500"/>
                        <a14:foregroundMark x1="50571" y1="36750" x2="50484" y2="37308"/>
                        <a14:foregroundMark x1="48143" y1="40250" x2="47429" y2="36250"/>
                        <a14:foregroundMark x1="52286" y1="43000" x2="45000" y2="43250"/>
                        <a14:foregroundMark x1="45000" y1="43250" x2="48446" y2="33987"/>
                        <a14:foregroundMark x1="49366" y1="33593" x2="52429" y2="42750"/>
                        <a14:foregroundMark x1="59000" y1="49250" x2="58286" y2="50250"/>
                        <a14:foregroundMark x1="36143" y1="62500" x2="35857" y2="57000"/>
                        <a14:foregroundMark x1="35143" y1="59500" x2="32857" y2="46250"/>
                        <a14:foregroundMark x1="32857" y1="46250" x2="36143" y2="37500"/>
                        <a14:foregroundMark x1="42000" y1="62500" x2="43286" y2="60500"/>
                        <a14:foregroundMark x1="47286" y1="70500" x2="54429" y2="66750"/>
                        <a14:foregroundMark x1="54429" y1="66750" x2="54571" y2="54000"/>
                        <a14:foregroundMark x1="54571" y1="54000" x2="48286" y2="46750"/>
                        <a14:foregroundMark x1="48286" y1="46750" x2="42571" y2="57000"/>
                        <a14:foregroundMark x1="59000" y1="60500" x2="64857" y2="52750"/>
                        <a14:foregroundMark x1="64857" y1="52750" x2="65857" y2="47250"/>
                        <a14:foregroundMark x1="65429" y1="49000" x2="63143" y2="36500"/>
                        <a14:foregroundMark x1="63143" y1="36500" x2="55571" y2="34750"/>
                        <a14:foregroundMark x1="55571" y1="34750" x2="53571" y2="35750"/>
                        <a14:foregroundMark x1="54286" y1="37500" x2="47429" y2="32000"/>
                        <a14:foregroundMark x1="47429" y1="32000" x2="45000" y2="32500"/>
                        <a14:foregroundMark x1="45571" y1="45250" x2="44429" y2="39250"/>
                        <a14:foregroundMark x1="37000" y1="34750" x2="36714" y2="29000"/>
                        <a14:foregroundMark x1="35857" y1="35250" x2="36000" y2="30000"/>
                        <a14:foregroundMark x1="49000" y1="28750" x2="48857" y2="21500"/>
                        <a14:foregroundMark x1="62000" y1="36500" x2="62286" y2="30500"/>
                        <a14:foregroundMark x1="31286" y1="50250" x2="31000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089" y="5436206"/>
            <a:ext cx="1723803" cy="9850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CECE20C-3BA4-418C-BF0D-89E06C657B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19" y="5516502"/>
            <a:ext cx="775728" cy="864000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D6CC8427-C88B-481A-9652-2EE7AB9BCD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38" b="97949" l="3540" r="97935">
                        <a14:foregroundMark x1="20354" y1="24103" x2="20354" y2="24103"/>
                        <a14:foregroundMark x1="24189" y1="20513" x2="11209" y2="35385"/>
                        <a14:foregroundMark x1="11209" y1="35385" x2="9440" y2="38974"/>
                        <a14:foregroundMark x1="66962" y1="60000" x2="76696" y2="36923"/>
                        <a14:foregroundMark x1="76696" y1="36923" x2="65192" y2="12821"/>
                        <a14:foregroundMark x1="65192" y1="12821" x2="48968" y2="13333"/>
                        <a14:foregroundMark x1="48968" y1="13333" x2="33038" y2="26667"/>
                        <a14:foregroundMark x1="25768" y1="40637" x2="21829" y2="48205"/>
                        <a14:foregroundMark x1="33038" y1="26667" x2="26377" y2="39466"/>
                        <a14:foregroundMark x1="21829" y1="48205" x2="20944" y2="76923"/>
                        <a14:foregroundMark x1="20944" y1="76923" x2="37758" y2="84615"/>
                        <a14:foregroundMark x1="37758" y1="84615" x2="38938" y2="84615"/>
                        <a14:foregroundMark x1="55457" y1="14872" x2="51622" y2="33846"/>
                        <a14:foregroundMark x1="84661" y1="23590" x2="55162" y2="8205"/>
                        <a14:foregroundMark x1="55162" y1="8205" x2="25959" y2="8718"/>
                        <a14:foregroundMark x1="86431" y1="14359" x2="88791" y2="17949"/>
                        <a14:foregroundMark x1="88201" y1="13846" x2="73451" y2="27692"/>
                        <a14:foregroundMark x1="73451" y1="27692" x2="85546" y2="12821"/>
                        <a14:foregroundMark x1="85546" y1="12821" x2="84661" y2="11282"/>
                        <a14:foregroundMark x1="83481" y1="20000" x2="89971" y2="13846"/>
                        <a14:foregroundMark x1="92625" y1="9744" x2="92920" y2="9231"/>
                        <a14:foregroundMark x1="58702" y1="57949" x2="44543" y2="77949"/>
                        <a14:foregroundMark x1="44543" y1="77949" x2="44248" y2="51795"/>
                        <a14:foregroundMark x1="26123" y1="59459" x2="22419" y2="61026"/>
                        <a14:foregroundMark x1="36223" y1="55189" x2="35703" y2="55409"/>
                        <a14:foregroundMark x1="44248" y1="51795" x2="36651" y2="55008"/>
                        <a14:foregroundMark x1="22419" y1="61026" x2="12684" y2="80513"/>
                        <a14:foregroundMark x1="12684" y1="80513" x2="3540" y2="55385"/>
                        <a14:foregroundMark x1="3540" y1="55385" x2="10619" y2="29744"/>
                        <a14:foregroundMark x1="10619" y1="29744" x2="39823" y2="14872"/>
                        <a14:foregroundMark x1="39823" y1="14872" x2="40118" y2="21538"/>
                        <a14:foregroundMark x1="62242" y1="84615" x2="30678" y2="92821"/>
                        <a14:foregroundMark x1="30678" y1="92821" x2="25664" y2="91282"/>
                        <a14:foregroundMark x1="58112" y1="90769" x2="68142" y2="71282"/>
                        <a14:foregroundMark x1="68142" y1="71282" x2="60767" y2="81026"/>
                        <a14:foregroundMark x1="62242" y1="75897" x2="44838" y2="75385"/>
                        <a14:foregroundMark x1="44838" y1="75385" x2="52507" y2="78462"/>
                        <a14:foregroundMark x1="55162" y1="88718" x2="68142" y2="75385"/>
                        <a14:foregroundMark x1="68142" y1="75385" x2="58407" y2="96923"/>
                        <a14:foregroundMark x1="58407" y1="96923" x2="43658" y2="96923"/>
                        <a14:foregroundMark x1="43658" y1="96923" x2="43658" y2="96410"/>
                        <a14:foregroundMark x1="32448" y1="98462" x2="17994" y2="91282"/>
                        <a14:foregroundMark x1="17994" y1="91282" x2="31563" y2="97949"/>
                        <a14:foregroundMark x1="48378" y1="73846" x2="32448" y2="70256"/>
                        <a14:foregroundMark x1="28153" y1="66136" x2="23894" y2="62051"/>
                        <a14:foregroundMark x1="32448" y1="70256" x2="29647" y2="67569"/>
                        <a14:foregroundMark x1="16519" y1="77436" x2="12684" y2="49231"/>
                        <a14:foregroundMark x1="12684" y1="49231" x2="17699" y2="25128"/>
                        <a14:foregroundMark x1="17699" y1="25128" x2="18289" y2="24615"/>
                        <a14:foregroundMark x1="4425" y1="51282" x2="10324" y2="25128"/>
                        <a14:foregroundMark x1="10324" y1="25128" x2="23599" y2="8718"/>
                        <a14:foregroundMark x1="23599" y1="8718" x2="35103" y2="2051"/>
                        <a14:foregroundMark x1="93510" y1="10769" x2="97935" y2="3590"/>
                        <a14:backgroundMark x1="31563" y1="58462" x2="32153" y2="57436"/>
                        <a14:backgroundMark x1="35693" y1="55385" x2="29794" y2="55897"/>
                        <a14:backgroundMark x1="31858" y1="57949" x2="26549" y2="44103"/>
                        <a14:backgroundMark x1="35988" y1="55897" x2="35988" y2="57436"/>
                        <a14:backgroundMark x1="30973" y1="57949" x2="27434" y2="58462"/>
                        <a14:backgroundMark x1="28319" y1="59487" x2="25664" y2="57949"/>
                        <a14:backgroundMark x1="36283" y1="56923" x2="36578" y2="53333"/>
                        <a14:backgroundMark x1="36873" y1="58462" x2="36578" y2="5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000" y="5615111"/>
            <a:ext cx="1143773" cy="65792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AE78411-2759-40B1-A5A3-34ABF60EA3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6880" y1="25781" x2="62960" y2="27344"/>
                        <a14:foregroundMark x1="67040" y1="27109" x2="68000" y2="27578"/>
                        <a14:foregroundMark x1="73520" y1="43594" x2="67440" y2="41406"/>
                        <a14:foregroundMark x1="42160" y1="24688" x2="41920" y2="24609"/>
                        <a14:foregroundMark x1="40960" y1="24922" x2="40960" y2="24922"/>
                        <a14:foregroundMark x1="40720" y1="25078" x2="40320" y2="2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642" y="5504809"/>
            <a:ext cx="993395" cy="1072588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CF32C64-9330-4B4F-A7F0-CD8EB20DD6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32" y="5522598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342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63ADF31-01A5-4070-B68F-9424F2682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4228" y="2449942"/>
            <a:ext cx="5670811" cy="677956"/>
          </a:xfrm>
        </p:spPr>
        <p:txBody>
          <a:bodyPr>
            <a:normAutofit fontScale="90000"/>
          </a:bodyPr>
          <a:lstStyle/>
          <a:p>
            <a:r>
              <a:rPr lang="ru-RU" dirty="0"/>
              <a:t>СЛУЦКИЙ </a:t>
            </a:r>
            <a:br>
              <a:rPr lang="ru-RU" dirty="0"/>
            </a:br>
            <a:r>
              <a:rPr lang="ru-RU" dirty="0"/>
              <a:t>ЛЕОНИД </a:t>
            </a:r>
            <a:br>
              <a:rPr lang="ru-RU" dirty="0"/>
            </a:br>
            <a:r>
              <a:rPr lang="ru-RU" dirty="0"/>
              <a:t>ВИКТОРОВИЧ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7AD654-1E6D-46EE-92F4-2A05EB115C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" r="40380"/>
          <a:stretch/>
        </p:blipFill>
        <p:spPr>
          <a:xfrm>
            <a:off x="1076961" y="1871434"/>
            <a:ext cx="3858940" cy="3710666"/>
          </a:xfrm>
          <a:prstGeom prst="flowChartConnector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B8C4F2-2467-41D2-8D52-EF2B9ABA75F8}"/>
              </a:ext>
            </a:extLst>
          </p:cNvPr>
          <p:cNvSpPr txBox="1"/>
          <p:nvPr/>
        </p:nvSpPr>
        <p:spPr>
          <a:xfrm>
            <a:off x="5472804" y="3726767"/>
            <a:ext cx="67191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Заслуженный Тренер России</a:t>
            </a:r>
          </a:p>
          <a:p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Лучший Тренер года по версии РФС 2013, 2014, 2016</a:t>
            </a:r>
          </a:p>
          <a:p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Главный Тренер: ФК «Олимпия», ФК «</a:t>
            </a:r>
            <a:r>
              <a:rPr lang="ru-RU" b="1" dirty="0" err="1">
                <a:solidFill>
                  <a:srgbClr val="8FB4FF"/>
                </a:solidFill>
                <a:ea typeface="Verdana" panose="020B0604030504040204" pitchFamily="34" charset="0"/>
              </a:rPr>
              <a:t>Уралан</a:t>
            </a:r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», ФК «Москва», ФК «Крылья Советов», ПФК ЦСКА, ФК «</a:t>
            </a:r>
            <a:r>
              <a:rPr lang="ru-RU" b="1" dirty="0" err="1">
                <a:solidFill>
                  <a:srgbClr val="8FB4FF"/>
                </a:solidFill>
                <a:ea typeface="Verdana" panose="020B0604030504040204" pitchFamily="34" charset="0"/>
              </a:rPr>
              <a:t>Халл</a:t>
            </a:r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 Сити» (Англия), ФК «</a:t>
            </a:r>
            <a:r>
              <a:rPr lang="ru-RU" b="1" dirty="0" err="1">
                <a:solidFill>
                  <a:srgbClr val="8FB4FF"/>
                </a:solidFill>
                <a:ea typeface="Verdana" panose="020B0604030504040204" pitchFamily="34" charset="0"/>
              </a:rPr>
              <a:t>Витесс</a:t>
            </a:r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» Голландия.</a:t>
            </a:r>
          </a:p>
          <a:p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Обладатель лицензии «</a:t>
            </a:r>
            <a:r>
              <a:rPr lang="en-US" b="1" dirty="0">
                <a:solidFill>
                  <a:srgbClr val="8FB4FF"/>
                </a:solidFill>
                <a:ea typeface="Verdana" panose="020B0604030504040204" pitchFamily="34" charset="0"/>
              </a:rPr>
              <a:t>PRO – UEFA</a:t>
            </a:r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»</a:t>
            </a:r>
            <a:endParaRPr lang="en-US" b="1" dirty="0">
              <a:solidFill>
                <a:srgbClr val="8FB4FF"/>
              </a:solidFill>
              <a:ea typeface="Verdana" panose="020B0604030504040204" pitchFamily="34" charset="0"/>
            </a:endParaRPr>
          </a:p>
          <a:p>
            <a:r>
              <a:rPr lang="ru-RU" b="1" dirty="0">
                <a:solidFill>
                  <a:srgbClr val="8FB4FF"/>
                </a:solidFill>
                <a:ea typeface="Verdana" panose="020B0604030504040204" pitchFamily="34" charset="0"/>
              </a:rPr>
              <a:t>Руководитель Детской Футбольной Школы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77DFE56-2246-4EF1-9239-7126AAE96117}"/>
              </a:ext>
            </a:extLst>
          </p:cNvPr>
          <p:cNvCxnSpPr/>
          <p:nvPr/>
        </p:nvCxnSpPr>
        <p:spPr>
          <a:xfrm>
            <a:off x="5553075" y="3674062"/>
            <a:ext cx="340995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71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33365-A9FF-44B5-A080-EEC06AD24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80" y="1947626"/>
            <a:ext cx="8407400" cy="1504970"/>
          </a:xfr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ИНДИВИДУАЛЬНЫЕ ТЕХНИКО-ТАКТИЧЕСКИЕ ДЕЙСТВИЯ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B339E5-CDE2-4B17-9907-C68DC4CC063D}"/>
              </a:ext>
            </a:extLst>
          </p:cNvPr>
          <p:cNvSpPr/>
          <p:nvPr/>
        </p:nvSpPr>
        <p:spPr>
          <a:xfrm>
            <a:off x="8920480" y="1947626"/>
            <a:ext cx="2133343" cy="150497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Verdana Pro Black" panose="020B0A04030504040204" pitchFamily="34" charset="0"/>
              </a:rPr>
              <a:t>7-10 лет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68F22C4-996A-467D-A214-8708B0349698}"/>
              </a:ext>
            </a:extLst>
          </p:cNvPr>
          <p:cNvSpPr txBox="1">
            <a:spLocks/>
          </p:cNvSpPr>
          <p:nvPr/>
        </p:nvSpPr>
        <p:spPr>
          <a:xfrm>
            <a:off x="513080" y="3993266"/>
            <a:ext cx="8407400" cy="148797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ГРУППОВЫЕ ТЕХНИКО-ТАКТИЧЕСКИЕ ДЕЙСТВИЯ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BE5F94A-AB20-4751-A8DF-026BABD22A2A}"/>
              </a:ext>
            </a:extLst>
          </p:cNvPr>
          <p:cNvSpPr/>
          <p:nvPr/>
        </p:nvSpPr>
        <p:spPr>
          <a:xfrm>
            <a:off x="8920480" y="3993266"/>
            <a:ext cx="2133343" cy="1487978"/>
          </a:xfrm>
          <a:prstGeom prst="rect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Verdana Pro Black" panose="020B0A04030504040204" pitchFamily="34" charset="0"/>
              </a:rPr>
              <a:t>10-14 лет</a:t>
            </a:r>
          </a:p>
        </p:txBody>
      </p:sp>
    </p:spTree>
    <p:extLst>
      <p:ext uri="{BB962C8B-B14F-4D97-AF65-F5344CB8AC3E}">
        <p14:creationId xmlns:p14="http://schemas.microsoft.com/office/powerpoint/2010/main" val="67196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рава, внешний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D14A5906-A1B3-4FAB-83E1-0F2BE07D54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63" r="28098" b="1686"/>
          <a:stretch/>
        </p:blipFill>
        <p:spPr>
          <a:xfrm>
            <a:off x="1" y="0"/>
            <a:ext cx="12192000" cy="714894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9C0A95-2455-4336-B24D-7D843880B448}"/>
              </a:ext>
            </a:extLst>
          </p:cNvPr>
          <p:cNvSpPr/>
          <p:nvPr/>
        </p:nvSpPr>
        <p:spPr>
          <a:xfrm>
            <a:off x="-10216" y="0"/>
            <a:ext cx="12202215" cy="7148945"/>
          </a:xfrm>
          <a:prstGeom prst="rect">
            <a:avLst/>
          </a:prstGeom>
          <a:gradFill flip="none" rotWithShape="1">
            <a:gsLst>
              <a:gs pos="50000">
                <a:srgbClr val="0070C0">
                  <a:alpha val="77000"/>
                </a:srgbClr>
              </a:gs>
              <a:gs pos="0">
                <a:srgbClr val="002060">
                  <a:lumMod val="22000"/>
                  <a:alpha val="94000"/>
                </a:srgbClr>
              </a:gs>
              <a:gs pos="100000">
                <a:srgbClr val="00B0F0">
                  <a:alpha val="75000"/>
                  <a:lumMod val="80000"/>
                  <a:lumOff val="2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60FEB51A-E583-4C24-8B07-F28B836957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529" y="1423745"/>
            <a:ext cx="11475720" cy="2939099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I </a:t>
            </a:r>
            <a:r>
              <a:rPr lang="ru-RU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научно-практическая конференция</a:t>
            </a:r>
            <a:br>
              <a:rPr lang="ru-RU" sz="2000" b="1" kern="1400" dirty="0">
                <a:latin typeface="Verdana Pro Black" panose="020B0A04030504040204" pitchFamily="34" charset="0"/>
              </a:rPr>
            </a:br>
            <a:br>
              <a:rPr lang="ru-RU" sz="3200" b="1" kern="1400" dirty="0">
                <a:solidFill>
                  <a:srgbClr val="92D050"/>
                </a:solidFill>
                <a:latin typeface="Century Gothic" panose="020B0502020202020204" pitchFamily="34" charset="0"/>
              </a:rPr>
            </a:br>
            <a:r>
              <a:rPr lang="ru-RU" sz="3600" b="1" kern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СТРУКТУРА И СОДЕРЖАНИЕ </a:t>
            </a:r>
            <a:r>
              <a:rPr lang="ru-RU" sz="3600" b="1" dirty="0">
                <a:solidFill>
                  <a:schemeClr val="bg1"/>
                </a:solidFill>
                <a:latin typeface="Verdana Pro Black" panose="020B0A04030504040204" pitchFamily="34" charset="0"/>
              </a:rPr>
              <a:t>ПОДГОТОВКИ ЮНЫХ ФУТБОЛИСТОВ НА БАЗОВОМ ЭТАПЕ 7-14 лет</a:t>
            </a:r>
            <a:endParaRPr lang="ru-RU" sz="3200" b="1" dirty="0">
              <a:solidFill>
                <a:schemeClr val="bg1"/>
              </a:solidFill>
              <a:latin typeface="Verdana Pro Black" panose="020B0A04030504040204" pitchFamily="34" charset="0"/>
            </a:endParaRPr>
          </a:p>
        </p:txBody>
      </p:sp>
      <p:pic>
        <p:nvPicPr>
          <p:cNvPr id="16" name="Рисунок 1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3C007C6A-3446-42D6-BE28-7A843F80C8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1250" l="4583" r="95417">
                        <a14:foregroundMark x1="25417" y1="53333" x2="26667" y2="46250"/>
                        <a14:foregroundMark x1="70000" y1="42083" x2="77083" y2="42083"/>
                        <a14:foregroundMark x1="71667" y1="42917" x2="69583" y2="42500"/>
                        <a14:foregroundMark x1="25417" y1="80833" x2="25417" y2="80833"/>
                        <a14:foregroundMark x1="25417" y1="80833" x2="22917" y2="86667"/>
                        <a14:foregroundMark x1="23333" y1="83750" x2="17500" y2="91250"/>
                        <a14:foregroundMark x1="44583" y1="14167" x2="32083" y2="17083"/>
                        <a14:foregroundMark x1="92500" y1="47083" x2="95417" y2="47500"/>
                        <a14:foregroundMark x1="70833" y1="21250" x2="74583" y2="15417"/>
                        <a14:foregroundMark x1="72917" y1="28750" x2="69583" y2="28750"/>
                        <a14:foregroundMark x1="40417" y1="45833" x2="45417" y2="44167"/>
                        <a14:foregroundMark x1="43333" y1="47500" x2="40417" y2="53333"/>
                        <a14:foregroundMark x1="45000" y1="53750" x2="47917" y2="44583"/>
                        <a14:foregroundMark x1="51667" y1="52917" x2="50417" y2="47083"/>
                        <a14:foregroundMark x1="6667" y1="70417" x2="4583" y2="6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962" y="5526756"/>
            <a:ext cx="864000" cy="864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6D5022-1CED-4973-AA45-EFA60E222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1143" y1="45250" x2="37857" y2="48250"/>
                        <a14:foregroundMark x1="50429" y1="56500" x2="50000" y2="57000"/>
                        <a14:foregroundMark x1="60714" y1="46000" x2="59714" y2="46250"/>
                        <a14:foregroundMark x1="40143" y1="28500" x2="43571" y2="26500"/>
                        <a14:foregroundMark x1="32714" y1="38250" x2="33857" y2="34750"/>
                        <a14:foregroundMark x1="56429" y1="29500" x2="53000" y2="27250"/>
                        <a14:foregroundMark x1="64143" y1="36750" x2="65857" y2="41500"/>
                        <a14:foregroundMark x1="69571" y1="35250" x2="69143" y2="35250"/>
                        <a14:foregroundMark x1="69000" y1="36750" x2="69286" y2="36750"/>
                        <a14:foregroundMark x1="69000" y1="36250" x2="69000" y2="35500"/>
                        <a14:foregroundMark x1="28714" y1="34500" x2="28857" y2="34500"/>
                        <a14:foregroundMark x1="50286" y1="60250" x2="48143" y2="57250"/>
                        <a14:foregroundMark x1="50321" y1="38357" x2="50143" y2="39500"/>
                        <a14:foregroundMark x1="50571" y1="36750" x2="50484" y2="37308"/>
                        <a14:foregroundMark x1="48143" y1="40250" x2="47429" y2="36250"/>
                        <a14:foregroundMark x1="52286" y1="43000" x2="45000" y2="43250"/>
                        <a14:foregroundMark x1="45000" y1="43250" x2="48446" y2="33987"/>
                        <a14:foregroundMark x1="49366" y1="33593" x2="52429" y2="42750"/>
                        <a14:foregroundMark x1="59000" y1="49250" x2="58286" y2="50250"/>
                        <a14:foregroundMark x1="36143" y1="62500" x2="35857" y2="57000"/>
                        <a14:foregroundMark x1="35143" y1="59500" x2="32857" y2="46250"/>
                        <a14:foregroundMark x1="32857" y1="46250" x2="36143" y2="37500"/>
                        <a14:foregroundMark x1="42000" y1="62500" x2="43286" y2="60500"/>
                        <a14:foregroundMark x1="47286" y1="70500" x2="54429" y2="66750"/>
                        <a14:foregroundMark x1="54429" y1="66750" x2="54571" y2="54000"/>
                        <a14:foregroundMark x1="54571" y1="54000" x2="48286" y2="46750"/>
                        <a14:foregroundMark x1="48286" y1="46750" x2="42571" y2="57000"/>
                        <a14:foregroundMark x1="59000" y1="60500" x2="64857" y2="52750"/>
                        <a14:foregroundMark x1="64857" y1="52750" x2="65857" y2="47250"/>
                        <a14:foregroundMark x1="65429" y1="49000" x2="63143" y2="36500"/>
                        <a14:foregroundMark x1="63143" y1="36500" x2="55571" y2="34750"/>
                        <a14:foregroundMark x1="55571" y1="34750" x2="53571" y2="35750"/>
                        <a14:foregroundMark x1="54286" y1="37500" x2="47429" y2="32000"/>
                        <a14:foregroundMark x1="47429" y1="32000" x2="45000" y2="32500"/>
                        <a14:foregroundMark x1="45571" y1="45250" x2="44429" y2="39250"/>
                        <a14:foregroundMark x1="37000" y1="34750" x2="36714" y2="29000"/>
                        <a14:foregroundMark x1="35857" y1="35250" x2="36000" y2="30000"/>
                        <a14:foregroundMark x1="49000" y1="28750" x2="48857" y2="21500"/>
                        <a14:foregroundMark x1="62000" y1="36500" x2="62286" y2="30500"/>
                        <a14:foregroundMark x1="31286" y1="50250" x2="31000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089" y="5436206"/>
            <a:ext cx="1723803" cy="9850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CECE20C-3BA4-418C-BF0D-89E06C657B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19" y="5516502"/>
            <a:ext cx="775728" cy="864000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D6CC8427-C88B-481A-9652-2EE7AB9BCD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38" b="97949" l="3540" r="97935">
                        <a14:foregroundMark x1="20354" y1="24103" x2="20354" y2="24103"/>
                        <a14:foregroundMark x1="24189" y1="20513" x2="11209" y2="35385"/>
                        <a14:foregroundMark x1="11209" y1="35385" x2="9440" y2="38974"/>
                        <a14:foregroundMark x1="66962" y1="60000" x2="76696" y2="36923"/>
                        <a14:foregroundMark x1="76696" y1="36923" x2="65192" y2="12821"/>
                        <a14:foregroundMark x1="65192" y1="12821" x2="48968" y2="13333"/>
                        <a14:foregroundMark x1="48968" y1="13333" x2="33038" y2="26667"/>
                        <a14:foregroundMark x1="25768" y1="40637" x2="21829" y2="48205"/>
                        <a14:foregroundMark x1="33038" y1="26667" x2="26377" y2="39466"/>
                        <a14:foregroundMark x1="21829" y1="48205" x2="20944" y2="76923"/>
                        <a14:foregroundMark x1="20944" y1="76923" x2="37758" y2="84615"/>
                        <a14:foregroundMark x1="37758" y1="84615" x2="38938" y2="84615"/>
                        <a14:foregroundMark x1="55457" y1="14872" x2="51622" y2="33846"/>
                        <a14:foregroundMark x1="84661" y1="23590" x2="55162" y2="8205"/>
                        <a14:foregroundMark x1="55162" y1="8205" x2="25959" y2="8718"/>
                        <a14:foregroundMark x1="86431" y1="14359" x2="88791" y2="17949"/>
                        <a14:foregroundMark x1="88201" y1="13846" x2="73451" y2="27692"/>
                        <a14:foregroundMark x1="73451" y1="27692" x2="85546" y2="12821"/>
                        <a14:foregroundMark x1="85546" y1="12821" x2="84661" y2="11282"/>
                        <a14:foregroundMark x1="83481" y1="20000" x2="89971" y2="13846"/>
                        <a14:foregroundMark x1="92625" y1="9744" x2="92920" y2="9231"/>
                        <a14:foregroundMark x1="58702" y1="57949" x2="44543" y2="77949"/>
                        <a14:foregroundMark x1="44543" y1="77949" x2="44248" y2="51795"/>
                        <a14:foregroundMark x1="26123" y1="59459" x2="22419" y2="61026"/>
                        <a14:foregroundMark x1="36223" y1="55189" x2="35703" y2="55409"/>
                        <a14:foregroundMark x1="44248" y1="51795" x2="36651" y2="55008"/>
                        <a14:foregroundMark x1="22419" y1="61026" x2="12684" y2="80513"/>
                        <a14:foregroundMark x1="12684" y1="80513" x2="3540" y2="55385"/>
                        <a14:foregroundMark x1="3540" y1="55385" x2="10619" y2="29744"/>
                        <a14:foregroundMark x1="10619" y1="29744" x2="39823" y2="14872"/>
                        <a14:foregroundMark x1="39823" y1="14872" x2="40118" y2="21538"/>
                        <a14:foregroundMark x1="62242" y1="84615" x2="30678" y2="92821"/>
                        <a14:foregroundMark x1="30678" y1="92821" x2="25664" y2="91282"/>
                        <a14:foregroundMark x1="58112" y1="90769" x2="68142" y2="71282"/>
                        <a14:foregroundMark x1="68142" y1="71282" x2="60767" y2="81026"/>
                        <a14:foregroundMark x1="62242" y1="75897" x2="44838" y2="75385"/>
                        <a14:foregroundMark x1="44838" y1="75385" x2="52507" y2="78462"/>
                        <a14:foregroundMark x1="55162" y1="88718" x2="68142" y2="75385"/>
                        <a14:foregroundMark x1="68142" y1="75385" x2="58407" y2="96923"/>
                        <a14:foregroundMark x1="58407" y1="96923" x2="43658" y2="96923"/>
                        <a14:foregroundMark x1="43658" y1="96923" x2="43658" y2="96410"/>
                        <a14:foregroundMark x1="32448" y1="98462" x2="17994" y2="91282"/>
                        <a14:foregroundMark x1="17994" y1="91282" x2="31563" y2="97949"/>
                        <a14:foregroundMark x1="48378" y1="73846" x2="32448" y2="70256"/>
                        <a14:foregroundMark x1="28153" y1="66136" x2="23894" y2="62051"/>
                        <a14:foregroundMark x1="32448" y1="70256" x2="29647" y2="67569"/>
                        <a14:foregroundMark x1="16519" y1="77436" x2="12684" y2="49231"/>
                        <a14:foregroundMark x1="12684" y1="49231" x2="17699" y2="25128"/>
                        <a14:foregroundMark x1="17699" y1="25128" x2="18289" y2="24615"/>
                        <a14:foregroundMark x1="4425" y1="51282" x2="10324" y2="25128"/>
                        <a14:foregroundMark x1="10324" y1="25128" x2="23599" y2="8718"/>
                        <a14:foregroundMark x1="23599" y1="8718" x2="35103" y2="2051"/>
                        <a14:foregroundMark x1="93510" y1="10769" x2="97935" y2="3590"/>
                        <a14:backgroundMark x1="31563" y1="58462" x2="32153" y2="57436"/>
                        <a14:backgroundMark x1="35693" y1="55385" x2="29794" y2="55897"/>
                        <a14:backgroundMark x1="31858" y1="57949" x2="26549" y2="44103"/>
                        <a14:backgroundMark x1="35988" y1="55897" x2="35988" y2="57436"/>
                        <a14:backgroundMark x1="30973" y1="57949" x2="27434" y2="58462"/>
                        <a14:backgroundMark x1="28319" y1="59487" x2="25664" y2="57949"/>
                        <a14:backgroundMark x1="36283" y1="56923" x2="36578" y2="53333"/>
                        <a14:backgroundMark x1="36873" y1="58462" x2="36578" y2="5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000" y="5615111"/>
            <a:ext cx="1143773" cy="65792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AE78411-2759-40B1-A5A3-34ABF60EA3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6880" y1="25781" x2="62960" y2="27344"/>
                        <a14:foregroundMark x1="67040" y1="27109" x2="68000" y2="27578"/>
                        <a14:foregroundMark x1="73520" y1="43594" x2="67440" y2="41406"/>
                        <a14:foregroundMark x1="42160" y1="24688" x2="41920" y2="24609"/>
                        <a14:foregroundMark x1="40960" y1="24922" x2="40960" y2="24922"/>
                        <a14:foregroundMark x1="40720" y1="25078" x2="40320" y2="2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642" y="5504809"/>
            <a:ext cx="993395" cy="1072588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CF32C64-9330-4B4F-A7F0-CD8EB20DD6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32" y="5522598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91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63ADF31-01A5-4070-B68F-9424F2682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4229" y="2449942"/>
            <a:ext cx="3607904" cy="677956"/>
          </a:xfrm>
        </p:spPr>
        <p:txBody>
          <a:bodyPr>
            <a:normAutofit fontScale="90000"/>
          </a:bodyPr>
          <a:lstStyle/>
          <a:p>
            <a:r>
              <a:rPr lang="ru-RU" dirty="0"/>
              <a:t>ШАГИН</a:t>
            </a:r>
            <a:br>
              <a:rPr lang="ru-RU" dirty="0"/>
            </a:br>
            <a:r>
              <a:rPr lang="ru-RU" dirty="0"/>
              <a:t>НИКИТА </a:t>
            </a:r>
            <a:br>
              <a:rPr lang="ru-RU" dirty="0"/>
            </a:br>
            <a:r>
              <a:rPr lang="ru-RU" dirty="0"/>
              <a:t>ИГОРЕВИЧ</a:t>
            </a:r>
          </a:p>
        </p:txBody>
      </p:sp>
      <p:pic>
        <p:nvPicPr>
          <p:cNvPr id="7" name="Рисунок 6" descr="Изображение выглядит как дерево, внешний, трав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97AD654-1E6D-46EE-92F4-2A05EB115C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1" t="27677" r="29529" b="10842"/>
          <a:stretch/>
        </p:blipFill>
        <p:spPr>
          <a:xfrm>
            <a:off x="1409040" y="2015378"/>
            <a:ext cx="3601180" cy="3505200"/>
          </a:xfrm>
          <a:prstGeom prst="flowChartConnector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B8C4F2-2467-41D2-8D52-EF2B9ABA75F8}"/>
              </a:ext>
            </a:extLst>
          </p:cNvPr>
          <p:cNvSpPr txBox="1"/>
          <p:nvPr/>
        </p:nvSpPr>
        <p:spPr>
          <a:xfrm>
            <a:off x="5444229" y="4220227"/>
            <a:ext cx="62489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8FB4FF"/>
                </a:solidFill>
                <a:ea typeface="Verdana" panose="020B0604030504040204" pitchFamily="34" charset="0"/>
              </a:rPr>
              <a:t>к.п.н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., Доцент кафедры «</a:t>
            </a:r>
            <a:r>
              <a:rPr lang="ru-RU" sz="2400" b="1" dirty="0" err="1">
                <a:solidFill>
                  <a:srgbClr val="8FB4FF"/>
                </a:solidFill>
                <a:ea typeface="Verdana" panose="020B0604030504040204" pitchFamily="34" charset="0"/>
              </a:rPr>
              <a:t>ТиМ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 Футбола»</a:t>
            </a:r>
            <a:b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</a:b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Преподаватель «АТМ» РФС</a:t>
            </a:r>
          </a:p>
          <a:p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Инструктор-методист РФС</a:t>
            </a:r>
            <a:b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</a:b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Тренерская лицензия </a:t>
            </a:r>
            <a:r>
              <a:rPr lang="mr-IN" sz="2400" b="1" dirty="0">
                <a:solidFill>
                  <a:srgbClr val="8FB4FF"/>
                </a:solidFill>
                <a:ea typeface="Verdana" panose="020B0604030504040204" pitchFamily="34" charset="0"/>
              </a:rPr>
              <a:t>–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 «А-</a:t>
            </a:r>
            <a:r>
              <a:rPr lang="en-US" sz="2400" b="1" dirty="0">
                <a:solidFill>
                  <a:srgbClr val="8FB4FF"/>
                </a:solidFill>
                <a:ea typeface="Verdana" panose="020B0604030504040204" pitchFamily="34" charset="0"/>
              </a:rPr>
              <a:t>UEFA</a:t>
            </a: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» </a:t>
            </a:r>
            <a:b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</a:br>
            <a:r>
              <a:rPr lang="ru-RU" sz="2400" b="1" dirty="0">
                <a:solidFill>
                  <a:srgbClr val="8FB4FF"/>
                </a:solidFill>
                <a:ea typeface="Verdana" panose="020B0604030504040204" pitchFamily="34" charset="0"/>
              </a:rPr>
              <a:t>Тренер СШОР Спартак-2 (</a:t>
            </a:r>
            <a:r>
              <a:rPr lang="en-US" sz="2400" b="1" dirty="0">
                <a:solidFill>
                  <a:srgbClr val="8FB4FF"/>
                </a:solidFill>
                <a:ea typeface="Verdana" panose="020B0604030504040204" pitchFamily="34" charset="0"/>
              </a:rPr>
              <a:t>U-13)</a:t>
            </a:r>
            <a:endParaRPr lang="ru-RU" sz="2400" b="1" dirty="0">
              <a:solidFill>
                <a:srgbClr val="8FB4FF"/>
              </a:solidFill>
              <a:ea typeface="Verdana" panose="020B060403050404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77DFE56-2246-4EF1-9239-7126AAE96117}"/>
              </a:ext>
            </a:extLst>
          </p:cNvPr>
          <p:cNvCxnSpPr/>
          <p:nvPr/>
        </p:nvCxnSpPr>
        <p:spPr>
          <a:xfrm>
            <a:off x="5553075" y="3948382"/>
            <a:ext cx="340995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315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51DD12-B2BC-44AA-ACF4-E610EC8D6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080" y="1844040"/>
            <a:ext cx="10515600" cy="436372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РОЛЬ И ЗНАЧЕНИЕ ПОДВИЖНЫХ ИГР</a:t>
            </a:r>
            <a:br>
              <a:rPr lang="ru-RU" sz="4000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4000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НА БАЗОВОМ ЭТАПЕ (7-14 ЛЕТ)</a:t>
            </a:r>
            <a:br>
              <a:rPr lang="ru-RU" sz="4000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endParaRPr lang="ru-RU" sz="4000" dirty="0">
              <a:solidFill>
                <a:srgbClr val="FFC0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FE51E-B9FF-482F-BD04-07F3D1D1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12731"/>
            <a:ext cx="3794760" cy="516423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Подвижная игра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28CD03-91EC-4ED5-914F-381188E44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279" y="1786270"/>
            <a:ext cx="6864173" cy="439069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3200" b="0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Активный вид деятельности, где мотив лежит не в результате, а самом процессе, благодаря сюжетно-ролевым установкам и простейшим правилам, основу которых составляют свободные и естественные движения</a:t>
            </a:r>
          </a:p>
          <a:p>
            <a:pPr marL="0" indent="0">
              <a:lnSpc>
                <a:spcPct val="100000"/>
              </a:lnSpc>
              <a:buNone/>
            </a:pPr>
            <a:endParaRPr lang="ru-RU" sz="32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F8BACD7-1B5E-49E9-8D3C-30B741C858CA}"/>
              </a:ext>
            </a:extLst>
          </p:cNvPr>
          <p:cNvCxnSpPr>
            <a:cxnSpLocks/>
          </p:cNvCxnSpPr>
          <p:nvPr/>
        </p:nvCxnSpPr>
        <p:spPr>
          <a:xfrm>
            <a:off x="4744720" y="1892595"/>
            <a:ext cx="0" cy="341305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012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789129-DBED-4922-88EE-B78AA6246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273" y="2583127"/>
            <a:ext cx="10247454" cy="138261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7200" dirty="0"/>
              <a:t>ПРЕИМУЩЕСТВА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247F6F-300B-45E0-B67A-35F0A6DCA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709" y="3827314"/>
            <a:ext cx="9390926" cy="48950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70C0"/>
                </a:solidFill>
              </a:rPr>
              <a:t>подвижной игры над изолированными упражнениями</a:t>
            </a:r>
          </a:p>
        </p:txBody>
      </p:sp>
    </p:spTree>
    <p:extLst>
      <p:ext uri="{BB962C8B-B14F-4D97-AF65-F5344CB8AC3E}">
        <p14:creationId xmlns:p14="http://schemas.microsoft.com/office/powerpoint/2010/main" val="252253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D5201-CE0C-4B0D-B396-E43893ACE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8707"/>
            <a:ext cx="12192000" cy="106600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Преимущества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1F5920-A152-48CE-A4DD-80D642FE9F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ru-RU" sz="3200" b="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Повышает эмоциональный фон</a:t>
            </a:r>
          </a:p>
          <a:p>
            <a:pPr>
              <a:lnSpc>
                <a:spcPct val="200000"/>
              </a:lnSpc>
            </a:pP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Стимулирует двигательную активность</a:t>
            </a:r>
          </a:p>
          <a:p>
            <a:pPr>
              <a:lnSpc>
                <a:spcPct val="200000"/>
              </a:lnSpc>
            </a:pP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Воспитывает лидерские и морально-волевые качества</a:t>
            </a:r>
            <a:endParaRPr lang="en-US" sz="3200" b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Социализирует (взаимодействие в коллективе)</a:t>
            </a:r>
          </a:p>
          <a:p>
            <a:pPr>
              <a:lnSpc>
                <a:spcPct val="200000"/>
              </a:lnSpc>
            </a:pPr>
            <a:endParaRPr lang="ru-RU" sz="32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208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2D933C5-0A0D-4C94-8507-F622EFC41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17102" cy="4351338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ru-RU" sz="3200" b="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Развивает игровое мышление</a:t>
            </a:r>
          </a:p>
          <a:p>
            <a:pPr>
              <a:lnSpc>
                <a:spcPct val="200000"/>
              </a:lnSpc>
            </a:pP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Активно восстанавливает и переключает</a:t>
            </a:r>
          </a:p>
          <a:p>
            <a:pPr>
              <a:lnSpc>
                <a:spcPct val="200000"/>
              </a:lnSpc>
            </a:pP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Воздействует на все физические качества</a:t>
            </a:r>
          </a:p>
          <a:p>
            <a:pPr>
              <a:lnSpc>
                <a:spcPct val="200000"/>
              </a:lnSpc>
            </a:pP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Формирует фонд двигательных действий, умений и навыков</a:t>
            </a:r>
          </a:p>
          <a:p>
            <a:pPr>
              <a:lnSpc>
                <a:spcPct val="200000"/>
              </a:lnSpc>
            </a:pPr>
            <a:endParaRPr lang="ru-RU" sz="32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CB1FAC4-ABB3-464B-AEBB-F1365BCBD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8707"/>
            <a:ext cx="12192000" cy="106600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Преимущества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4169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01A86F-AC3C-441E-8563-EC614DCBF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Связана с инициативой, фантазией, творчеством</a:t>
            </a:r>
          </a:p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Воспитывает умственные способности</a:t>
            </a:r>
          </a:p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Активизирует различные системы организма</a:t>
            </a:r>
          </a:p>
          <a:p>
            <a:pPr>
              <a:lnSpc>
                <a:spcPct val="11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Развивает самообладание, выдержку, умение контролировать свои поступки и поведение</a:t>
            </a:r>
          </a:p>
          <a:p>
            <a:pPr>
              <a:lnSpc>
                <a:spcPct val="200000"/>
              </a:lnSpc>
            </a:pPr>
            <a:endParaRPr lang="ru-RU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C826345-DDA5-41B6-AAE3-51FE2025C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8707"/>
            <a:ext cx="12192000" cy="106600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Преимущества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364443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DB6771-2843-4705-9486-54ED2D043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10000"/>
              </a:lnSpc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Снимает нервное напряжение</a:t>
            </a:r>
          </a:p>
          <a:p>
            <a:pPr>
              <a:lnSpc>
                <a:spcPct val="120000"/>
              </a:lnSpc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Формирует честность, дисциплинированность, ответственность и справедливость</a:t>
            </a:r>
          </a:p>
          <a:p>
            <a:pPr>
              <a:lnSpc>
                <a:spcPct val="210000"/>
              </a:lnSpc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Развивает чувства ритма и такта</a:t>
            </a:r>
          </a:p>
          <a:p>
            <a:pPr>
              <a:lnSpc>
                <a:spcPct val="210000"/>
              </a:lnSpc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Гармонично и всесторонне развивает</a:t>
            </a:r>
          </a:p>
          <a:p>
            <a:pPr>
              <a:lnSpc>
                <a:spcPct val="210000"/>
              </a:lnSpc>
            </a:pPr>
            <a:r>
              <a:rPr lang="ru-RU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Организует и дисциплинирует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642D2A6-BC8C-470E-857A-87178CF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18707"/>
            <a:ext cx="12192000" cy="106600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Преимущества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391179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210AD-361E-4079-A9A4-6331A206A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E07B2F-1329-469E-9856-D1D87582C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Развивает сообразительность и самостоятельность</a:t>
            </a:r>
          </a:p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Расширяют общий кругозор</a:t>
            </a:r>
          </a:p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Пополняют словарный запас</a:t>
            </a:r>
          </a:p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Совершенствует психические процессы</a:t>
            </a:r>
          </a:p>
          <a:p>
            <a:pPr>
              <a:lnSpc>
                <a:spcPct val="200000"/>
              </a:lnSpc>
            </a:pPr>
            <a:r>
              <a:rPr lang="ru-RU" b="0" dirty="0">
                <a:latin typeface="Segoe UI" panose="020B0502040204020203" pitchFamily="34" charset="0"/>
                <a:cs typeface="Segoe UI" panose="020B0502040204020203" pitchFamily="34" charset="0"/>
              </a:rPr>
              <a:t>Усиливает все физиологические процессы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B6F9FC0-4BFD-4403-938C-00A38EE5CBB4}"/>
              </a:ext>
            </a:extLst>
          </p:cNvPr>
          <p:cNvSpPr txBox="1">
            <a:spLocks/>
          </p:cNvSpPr>
          <p:nvPr/>
        </p:nvSpPr>
        <p:spPr>
          <a:xfrm>
            <a:off x="0" y="818707"/>
            <a:ext cx="12192000" cy="10660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solidFill>
                  <a:srgbClr val="0070C0"/>
                </a:solidFill>
              </a:rPr>
              <a:t>Преимущества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20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582A6C63-3B32-42B8-810A-EC1F5CD282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87100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1921789"/>
      </p:ext>
    </p:extLst>
  </p:cSld>
  <p:clrMapOvr>
    <a:masterClrMapping/>
  </p:clrMapOvr>
  <p:transition spd="slow">
    <p:strips dir="rd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789129-DBED-4922-88EE-B78AA6246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273" y="2583127"/>
            <a:ext cx="10247454" cy="138261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8800" dirty="0"/>
              <a:t>НЕДОСТАТКИ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247F6F-300B-45E0-B67A-35F0A6DCA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4709" y="3891112"/>
            <a:ext cx="9390926" cy="48950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70C0"/>
                </a:solidFill>
              </a:rPr>
              <a:t>подвижной игры над изолированными упражнениями</a:t>
            </a:r>
          </a:p>
        </p:txBody>
      </p:sp>
    </p:spTree>
    <p:extLst>
      <p:ext uri="{BB962C8B-B14F-4D97-AF65-F5344CB8AC3E}">
        <p14:creationId xmlns:p14="http://schemas.microsoft.com/office/powerpoint/2010/main" val="13211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2B01C2-5D94-4859-B509-D47D1469E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A24F2A-DFC1-459F-9D1C-1AC23BC3C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06040"/>
            <a:ext cx="10515600" cy="357092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ru-RU" sz="32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Повышенный травматизм!!!</a:t>
            </a:r>
          </a:p>
          <a:p>
            <a:pPr>
              <a:lnSpc>
                <a:spcPct val="200000"/>
              </a:lnSpc>
            </a:pPr>
            <a:r>
              <a:rPr lang="ru-RU" sz="3200" dirty="0" err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Недозированность</a:t>
            </a:r>
            <a:r>
              <a:rPr lang="ru-RU" sz="32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нагрузки</a:t>
            </a:r>
          </a:p>
          <a:p>
            <a:pPr>
              <a:lnSpc>
                <a:spcPct val="200000"/>
              </a:lnSpc>
            </a:pPr>
            <a:endParaRPr lang="ru-RU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9A31AF2-E10E-4919-B597-E84FE4855559}"/>
              </a:ext>
            </a:extLst>
          </p:cNvPr>
          <p:cNvSpPr txBox="1">
            <a:spLocks/>
          </p:cNvSpPr>
          <p:nvPr/>
        </p:nvSpPr>
        <p:spPr>
          <a:xfrm>
            <a:off x="0" y="818707"/>
            <a:ext cx="12192000" cy="106600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Verdana Pro Black" panose="020B0A0403050404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rgbClr val="0070C0"/>
                </a:solidFill>
              </a:rPr>
              <a:t>Недостатки</a:t>
            </a:r>
          </a:p>
        </p:txBody>
      </p:sp>
    </p:spTree>
    <p:extLst>
      <p:ext uri="{BB962C8B-B14F-4D97-AF65-F5344CB8AC3E}">
        <p14:creationId xmlns:p14="http://schemas.microsoft.com/office/powerpoint/2010/main" val="3993859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FE51E-B9FF-482F-BD04-07F3D1D1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12731"/>
            <a:ext cx="3794760" cy="516423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FC000"/>
                </a:solidFill>
              </a:rPr>
              <a:t>Игровое мышление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28CD03-91EC-4ED5-914F-381188E44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280" y="2616650"/>
            <a:ext cx="6446520" cy="19563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Проявляется в различных, постоянно меняющихся игровых ситуациях</a:t>
            </a:r>
            <a:r>
              <a:rPr lang="en-US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  <a:r>
              <a:rPr lang="ru-RU" sz="3200" b="0" dirty="0">
                <a:latin typeface="Segoe UI" panose="020B0502040204020203" pitchFamily="34" charset="0"/>
                <a:cs typeface="Segoe UI" panose="020B0502040204020203" pitchFamily="34" charset="0"/>
              </a:rPr>
              <a:t> и отображается оно в технико-тактическом действии</a:t>
            </a:r>
          </a:p>
          <a:p>
            <a:pPr marL="457200" indent="-457200">
              <a:buFontTx/>
              <a:buChar char="-"/>
            </a:pPr>
            <a:endParaRPr lang="ru-RU" sz="32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A24A6AD-B944-47D8-A704-0DEDE4D68BA8}"/>
              </a:ext>
            </a:extLst>
          </p:cNvPr>
          <p:cNvCxnSpPr>
            <a:cxnSpLocks/>
          </p:cNvCxnSpPr>
          <p:nvPr/>
        </p:nvCxnSpPr>
        <p:spPr>
          <a:xfrm>
            <a:off x="4744720" y="2700668"/>
            <a:ext cx="0" cy="167994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203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FE51E-B9FF-482F-BD04-07F3D1D1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12731"/>
            <a:ext cx="3794760" cy="516423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FFC000"/>
                </a:solidFill>
              </a:rPr>
              <a:t>Игровое мышление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28CD03-91EC-4ED5-914F-381188E44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280" y="1876979"/>
            <a:ext cx="6446520" cy="3435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Segoe UI" panose="020B0502040204020203" pitchFamily="34" charset="0"/>
                <a:cs typeface="Segoe UI" panose="020B0502040204020203" pitchFamily="34" charset="0"/>
              </a:rPr>
              <a:t>Анализ игровой ситуации</a:t>
            </a:r>
          </a:p>
          <a:p>
            <a:pPr marL="0" indent="0">
              <a:buNone/>
            </a:pPr>
            <a:r>
              <a:rPr lang="ru-RU" sz="3200" dirty="0">
                <a:latin typeface="Segoe UI" panose="020B0502040204020203" pitchFamily="34" charset="0"/>
                <a:cs typeface="Segoe UI" panose="020B0502040204020203" pitchFamily="34" charset="0"/>
              </a:rPr>
              <a:t>Антиципация </a:t>
            </a:r>
          </a:p>
          <a:p>
            <a:pPr marL="0" indent="0">
              <a:buNone/>
            </a:pPr>
            <a:r>
              <a:rPr lang="ru-RU" sz="3200" dirty="0">
                <a:latin typeface="Segoe UI" panose="020B0502040204020203" pitchFamily="34" charset="0"/>
                <a:cs typeface="Segoe UI" panose="020B0502040204020203" pitchFamily="34" charset="0"/>
              </a:rPr>
              <a:t>Планирование</a:t>
            </a:r>
          </a:p>
          <a:p>
            <a:pPr marL="0" indent="0">
              <a:buNone/>
            </a:pPr>
            <a:r>
              <a:rPr lang="ru-RU" sz="3200" dirty="0">
                <a:latin typeface="Segoe UI" panose="020B0502040204020203" pitchFamily="34" charset="0"/>
                <a:cs typeface="Segoe UI" panose="020B0502040204020203" pitchFamily="34" charset="0"/>
              </a:rPr>
              <a:t>Принятие решения</a:t>
            </a:r>
          </a:p>
          <a:p>
            <a:pPr marL="0" indent="0">
              <a:buNone/>
            </a:pPr>
            <a:r>
              <a:rPr lang="ru-RU" sz="3200" dirty="0">
                <a:latin typeface="Segoe UI" panose="020B0502040204020203" pitchFamily="34" charset="0"/>
                <a:cs typeface="Segoe UI" panose="020B0502040204020203" pitchFamily="34" charset="0"/>
              </a:rPr>
              <a:t>Действие</a:t>
            </a:r>
          </a:p>
          <a:p>
            <a:pPr marL="0" indent="0">
              <a:buNone/>
            </a:pPr>
            <a:r>
              <a:rPr lang="ru-RU" sz="3200" dirty="0">
                <a:latin typeface="Segoe UI" panose="020B0502040204020203" pitchFamily="34" charset="0"/>
                <a:cs typeface="Segoe UI" panose="020B0502040204020203" pitchFamily="34" charset="0"/>
              </a:rPr>
              <a:t>Контроль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A24A6AD-B944-47D8-A704-0DEDE4D68BA8}"/>
              </a:ext>
            </a:extLst>
          </p:cNvPr>
          <p:cNvCxnSpPr>
            <a:cxnSpLocks/>
          </p:cNvCxnSpPr>
          <p:nvPr/>
        </p:nvCxnSpPr>
        <p:spPr>
          <a:xfrm>
            <a:off x="4744720" y="1981554"/>
            <a:ext cx="0" cy="311533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10069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FE51E-B9FF-482F-BD04-07F3D1D1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89094"/>
            <a:ext cx="10591800" cy="241150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800" dirty="0">
                <a:solidFill>
                  <a:srgbClr val="FFC000"/>
                </a:solidFill>
              </a:rPr>
              <a:t>ИГРОВОЕ МЫШЛЕНИЕ </a:t>
            </a:r>
            <a:br>
              <a:rPr lang="ru-RU" sz="4800" dirty="0"/>
            </a:br>
            <a:r>
              <a:rPr lang="ru-RU" sz="4800" dirty="0"/>
              <a:t>ИГРОВЫЕ СРЕДСТВА!</a:t>
            </a:r>
          </a:p>
        </p:txBody>
      </p:sp>
    </p:spTree>
    <p:extLst>
      <p:ext uri="{BB962C8B-B14F-4D97-AF65-F5344CB8AC3E}">
        <p14:creationId xmlns:p14="http://schemas.microsoft.com/office/powerpoint/2010/main" val="246969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7B304C4-4646-4993-AFDF-F52EF191D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40" y="1767841"/>
            <a:ext cx="9890760" cy="400812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b="0" dirty="0"/>
              <a:t>Подвижные игры  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/>
              <a:t>Специальные подвижные игры 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/>
              <a:t>Игровые упражнения   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b="0" dirty="0"/>
              <a:t>Спортивные игры</a:t>
            </a:r>
          </a:p>
          <a:p>
            <a:pPr marL="0" indent="0">
              <a:lnSpc>
                <a:spcPct val="200000"/>
              </a:lnSpc>
              <a:buNone/>
            </a:pPr>
            <a:endParaRPr lang="en-US" b="0" dirty="0"/>
          </a:p>
          <a:p>
            <a:pPr marL="0" indent="0">
              <a:lnSpc>
                <a:spcPct val="200000"/>
              </a:lnSpc>
              <a:buNone/>
            </a:pPr>
            <a:endParaRPr lang="ru-RU" b="0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A0577592-906A-4E53-9F0E-8E728B39C3A2}"/>
              </a:ext>
            </a:extLst>
          </p:cNvPr>
          <p:cNvCxnSpPr>
            <a:cxnSpLocks/>
          </p:cNvCxnSpPr>
          <p:nvPr/>
        </p:nvCxnSpPr>
        <p:spPr>
          <a:xfrm>
            <a:off x="1163320" y="2072994"/>
            <a:ext cx="0" cy="344388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36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FE51E-B9FF-482F-BD04-07F3D1D1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12731"/>
            <a:ext cx="3794760" cy="5164231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FFC000"/>
                </a:solidFill>
              </a:rPr>
              <a:t>Организация подвижной игры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28CD03-91EC-4ED5-914F-381188E44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7280" y="1280159"/>
            <a:ext cx="6766560" cy="489680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dirty="0"/>
              <a:t>Выбор пространства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dirty="0"/>
              <a:t>Подготовка инвентаря и оборудования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dirty="0"/>
              <a:t>Распределение ролей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dirty="0"/>
              <a:t>Объяснение правил/условий выполнения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dirty="0"/>
              <a:t>Контроль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dirty="0"/>
              <a:t>Подведение итогов</a:t>
            </a:r>
          </a:p>
          <a:p>
            <a:pPr marL="0" indent="0">
              <a:lnSpc>
                <a:spcPct val="200000"/>
              </a:lnSpc>
              <a:buNone/>
            </a:pPr>
            <a:endParaRPr lang="en-US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48D395F-D97C-40A7-8894-4D659BDCA470}"/>
              </a:ext>
            </a:extLst>
          </p:cNvPr>
          <p:cNvCxnSpPr>
            <a:cxnSpLocks/>
          </p:cNvCxnSpPr>
          <p:nvPr/>
        </p:nvCxnSpPr>
        <p:spPr>
          <a:xfrm>
            <a:off x="4744720" y="1554480"/>
            <a:ext cx="0" cy="394716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07337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рава, внешний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D14A5906-A1B3-4FAB-83E1-0F2BE07D54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63" r="28098" b="1686"/>
          <a:stretch/>
        </p:blipFill>
        <p:spPr>
          <a:xfrm>
            <a:off x="1" y="0"/>
            <a:ext cx="12192000" cy="714894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9C0A95-2455-4336-B24D-7D843880B448}"/>
              </a:ext>
            </a:extLst>
          </p:cNvPr>
          <p:cNvSpPr/>
          <p:nvPr/>
        </p:nvSpPr>
        <p:spPr>
          <a:xfrm>
            <a:off x="-10216" y="0"/>
            <a:ext cx="12202215" cy="7148945"/>
          </a:xfrm>
          <a:prstGeom prst="rect">
            <a:avLst/>
          </a:prstGeom>
          <a:gradFill flip="none" rotWithShape="1">
            <a:gsLst>
              <a:gs pos="50000">
                <a:srgbClr val="0070C0">
                  <a:alpha val="77000"/>
                </a:srgbClr>
              </a:gs>
              <a:gs pos="0">
                <a:srgbClr val="002060">
                  <a:lumMod val="22000"/>
                  <a:alpha val="94000"/>
                </a:srgbClr>
              </a:gs>
              <a:gs pos="100000">
                <a:srgbClr val="00B0F0">
                  <a:alpha val="75000"/>
                  <a:lumMod val="80000"/>
                  <a:lumOff val="2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60FEB51A-E583-4C24-8B07-F28B836957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529" y="1423745"/>
            <a:ext cx="11475720" cy="2939099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I </a:t>
            </a:r>
            <a:r>
              <a:rPr lang="ru-RU" sz="2000" b="1" kern="1400" dirty="0">
                <a:solidFill>
                  <a:srgbClr val="FFC000"/>
                </a:solidFill>
                <a:latin typeface="Verdana Pro Black" panose="020B0A04030504040204" pitchFamily="34" charset="0"/>
              </a:rPr>
              <a:t>научно-практическая конференция</a:t>
            </a:r>
            <a:br>
              <a:rPr lang="ru-RU" sz="2000" b="1" kern="1400" dirty="0">
                <a:latin typeface="Verdana Pro Black" panose="020B0A04030504040204" pitchFamily="34" charset="0"/>
              </a:rPr>
            </a:br>
            <a:br>
              <a:rPr lang="ru-RU" sz="3200" b="1" kern="1400" dirty="0">
                <a:solidFill>
                  <a:srgbClr val="92D050"/>
                </a:solidFill>
                <a:latin typeface="Century Gothic" panose="020B0502020202020204" pitchFamily="34" charset="0"/>
              </a:rPr>
            </a:br>
            <a:r>
              <a:rPr lang="ru-RU" sz="3600" b="1" kern="1400" dirty="0">
                <a:solidFill>
                  <a:schemeClr val="bg1"/>
                </a:solidFill>
                <a:latin typeface="Verdana Pro Black" panose="020B0A04030504040204" pitchFamily="34" charset="0"/>
              </a:rPr>
              <a:t>СТРУКТУРА И СОДЕРЖАНИЕ </a:t>
            </a:r>
            <a:r>
              <a:rPr lang="ru-RU" sz="3600" b="1" dirty="0">
                <a:solidFill>
                  <a:schemeClr val="bg1"/>
                </a:solidFill>
                <a:latin typeface="Verdana Pro Black" panose="020B0A04030504040204" pitchFamily="34" charset="0"/>
              </a:rPr>
              <a:t>ПОДГОТОВКИ ЮНЫХ ФУТБОЛИСТОВ НА БАЗОВОМ ЭТАПЕ 7-14 лет</a:t>
            </a:r>
            <a:endParaRPr lang="ru-RU" sz="3200" b="1" dirty="0">
              <a:solidFill>
                <a:schemeClr val="bg1"/>
              </a:solidFill>
              <a:latin typeface="Verdana Pro Black" panose="020B0A04030504040204" pitchFamily="34" charset="0"/>
            </a:endParaRPr>
          </a:p>
        </p:txBody>
      </p:sp>
      <p:pic>
        <p:nvPicPr>
          <p:cNvPr id="16" name="Рисунок 15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3C007C6A-3446-42D6-BE28-7A843F80C8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1250" l="4583" r="95417">
                        <a14:foregroundMark x1="25417" y1="53333" x2="26667" y2="46250"/>
                        <a14:foregroundMark x1="70000" y1="42083" x2="77083" y2="42083"/>
                        <a14:foregroundMark x1="71667" y1="42917" x2="69583" y2="42500"/>
                        <a14:foregroundMark x1="25417" y1="80833" x2="25417" y2="80833"/>
                        <a14:foregroundMark x1="25417" y1="80833" x2="22917" y2="86667"/>
                        <a14:foregroundMark x1="23333" y1="83750" x2="17500" y2="91250"/>
                        <a14:foregroundMark x1="44583" y1="14167" x2="32083" y2="17083"/>
                        <a14:foregroundMark x1="92500" y1="47083" x2="95417" y2="47500"/>
                        <a14:foregroundMark x1="70833" y1="21250" x2="74583" y2="15417"/>
                        <a14:foregroundMark x1="72917" y1="28750" x2="69583" y2="28750"/>
                        <a14:foregroundMark x1="40417" y1="45833" x2="45417" y2="44167"/>
                        <a14:foregroundMark x1="43333" y1="47500" x2="40417" y2="53333"/>
                        <a14:foregroundMark x1="45000" y1="53750" x2="47917" y2="44583"/>
                        <a14:foregroundMark x1="51667" y1="52917" x2="50417" y2="47083"/>
                        <a14:foregroundMark x1="6667" y1="70417" x2="4583" y2="6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962" y="5526756"/>
            <a:ext cx="864000" cy="864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6D5022-1CED-4973-AA45-EFA60E222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1143" y1="45250" x2="37857" y2="48250"/>
                        <a14:foregroundMark x1="50429" y1="56500" x2="50000" y2="57000"/>
                        <a14:foregroundMark x1="60714" y1="46000" x2="59714" y2="46250"/>
                        <a14:foregroundMark x1="40143" y1="28500" x2="43571" y2="26500"/>
                        <a14:foregroundMark x1="32714" y1="38250" x2="33857" y2="34750"/>
                        <a14:foregroundMark x1="56429" y1="29500" x2="53000" y2="27250"/>
                        <a14:foregroundMark x1="64143" y1="36750" x2="65857" y2="41500"/>
                        <a14:foregroundMark x1="69571" y1="35250" x2="69143" y2="35250"/>
                        <a14:foregroundMark x1="69000" y1="36750" x2="69286" y2="36750"/>
                        <a14:foregroundMark x1="69000" y1="36250" x2="69000" y2="35500"/>
                        <a14:foregroundMark x1="28714" y1="34500" x2="28857" y2="34500"/>
                        <a14:foregroundMark x1="50286" y1="60250" x2="48143" y2="57250"/>
                        <a14:foregroundMark x1="50321" y1="38357" x2="50143" y2="39500"/>
                        <a14:foregroundMark x1="50571" y1="36750" x2="50484" y2="37308"/>
                        <a14:foregroundMark x1="48143" y1="40250" x2="47429" y2="36250"/>
                        <a14:foregroundMark x1="52286" y1="43000" x2="45000" y2="43250"/>
                        <a14:foregroundMark x1="45000" y1="43250" x2="48446" y2="33987"/>
                        <a14:foregroundMark x1="49366" y1="33593" x2="52429" y2="42750"/>
                        <a14:foregroundMark x1="59000" y1="49250" x2="58286" y2="50250"/>
                        <a14:foregroundMark x1="36143" y1="62500" x2="35857" y2="57000"/>
                        <a14:foregroundMark x1="35143" y1="59500" x2="32857" y2="46250"/>
                        <a14:foregroundMark x1="32857" y1="46250" x2="36143" y2="37500"/>
                        <a14:foregroundMark x1="42000" y1="62500" x2="43286" y2="60500"/>
                        <a14:foregroundMark x1="47286" y1="70500" x2="54429" y2="66750"/>
                        <a14:foregroundMark x1="54429" y1="66750" x2="54571" y2="54000"/>
                        <a14:foregroundMark x1="54571" y1="54000" x2="48286" y2="46750"/>
                        <a14:foregroundMark x1="48286" y1="46750" x2="42571" y2="57000"/>
                        <a14:foregroundMark x1="59000" y1="60500" x2="64857" y2="52750"/>
                        <a14:foregroundMark x1="64857" y1="52750" x2="65857" y2="47250"/>
                        <a14:foregroundMark x1="65429" y1="49000" x2="63143" y2="36500"/>
                        <a14:foregroundMark x1="63143" y1="36500" x2="55571" y2="34750"/>
                        <a14:foregroundMark x1="55571" y1="34750" x2="53571" y2="35750"/>
                        <a14:foregroundMark x1="54286" y1="37500" x2="47429" y2="32000"/>
                        <a14:foregroundMark x1="47429" y1="32000" x2="45000" y2="32500"/>
                        <a14:foregroundMark x1="45571" y1="45250" x2="44429" y2="39250"/>
                        <a14:foregroundMark x1="37000" y1="34750" x2="36714" y2="29000"/>
                        <a14:foregroundMark x1="35857" y1="35250" x2="36000" y2="30000"/>
                        <a14:foregroundMark x1="49000" y1="28750" x2="48857" y2="21500"/>
                        <a14:foregroundMark x1="62000" y1="36500" x2="62286" y2="30500"/>
                        <a14:foregroundMark x1="31286" y1="50250" x2="31000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089" y="5436206"/>
            <a:ext cx="1723803" cy="9850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CECE20C-3BA4-418C-BF0D-89E06C657B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019" y="5516502"/>
            <a:ext cx="775728" cy="864000"/>
          </a:xfrm>
          <a:prstGeom prst="rect">
            <a:avLst/>
          </a:prstGeom>
        </p:spPr>
      </p:pic>
      <p:pic>
        <p:nvPicPr>
          <p:cNvPr id="27" name="Рисунок 26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D6CC8427-C88B-481A-9652-2EE7AB9BCD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38" b="97949" l="3540" r="97935">
                        <a14:foregroundMark x1="20354" y1="24103" x2="20354" y2="24103"/>
                        <a14:foregroundMark x1="24189" y1="20513" x2="11209" y2="35385"/>
                        <a14:foregroundMark x1="11209" y1="35385" x2="9440" y2="38974"/>
                        <a14:foregroundMark x1="66962" y1="60000" x2="76696" y2="36923"/>
                        <a14:foregroundMark x1="76696" y1="36923" x2="65192" y2="12821"/>
                        <a14:foregroundMark x1="65192" y1="12821" x2="48968" y2="13333"/>
                        <a14:foregroundMark x1="48968" y1="13333" x2="33038" y2="26667"/>
                        <a14:foregroundMark x1="25768" y1="40637" x2="21829" y2="48205"/>
                        <a14:foregroundMark x1="33038" y1="26667" x2="26377" y2="39466"/>
                        <a14:foregroundMark x1="21829" y1="48205" x2="20944" y2="76923"/>
                        <a14:foregroundMark x1="20944" y1="76923" x2="37758" y2="84615"/>
                        <a14:foregroundMark x1="37758" y1="84615" x2="38938" y2="84615"/>
                        <a14:foregroundMark x1="55457" y1="14872" x2="51622" y2="33846"/>
                        <a14:foregroundMark x1="84661" y1="23590" x2="55162" y2="8205"/>
                        <a14:foregroundMark x1="55162" y1="8205" x2="25959" y2="8718"/>
                        <a14:foregroundMark x1="86431" y1="14359" x2="88791" y2="17949"/>
                        <a14:foregroundMark x1="88201" y1="13846" x2="73451" y2="27692"/>
                        <a14:foregroundMark x1="73451" y1="27692" x2="85546" y2="12821"/>
                        <a14:foregroundMark x1="85546" y1="12821" x2="84661" y2="11282"/>
                        <a14:foregroundMark x1="83481" y1="20000" x2="89971" y2="13846"/>
                        <a14:foregroundMark x1="92625" y1="9744" x2="92920" y2="9231"/>
                        <a14:foregroundMark x1="58702" y1="57949" x2="44543" y2="77949"/>
                        <a14:foregroundMark x1="44543" y1="77949" x2="44248" y2="51795"/>
                        <a14:foregroundMark x1="26123" y1="59459" x2="22419" y2="61026"/>
                        <a14:foregroundMark x1="36223" y1="55189" x2="35703" y2="55409"/>
                        <a14:foregroundMark x1="44248" y1="51795" x2="36651" y2="55008"/>
                        <a14:foregroundMark x1="22419" y1="61026" x2="12684" y2="80513"/>
                        <a14:foregroundMark x1="12684" y1="80513" x2="3540" y2="55385"/>
                        <a14:foregroundMark x1="3540" y1="55385" x2="10619" y2="29744"/>
                        <a14:foregroundMark x1="10619" y1="29744" x2="39823" y2="14872"/>
                        <a14:foregroundMark x1="39823" y1="14872" x2="40118" y2="21538"/>
                        <a14:foregroundMark x1="62242" y1="84615" x2="30678" y2="92821"/>
                        <a14:foregroundMark x1="30678" y1="92821" x2="25664" y2="91282"/>
                        <a14:foregroundMark x1="58112" y1="90769" x2="68142" y2="71282"/>
                        <a14:foregroundMark x1="68142" y1="71282" x2="60767" y2="81026"/>
                        <a14:foregroundMark x1="62242" y1="75897" x2="44838" y2="75385"/>
                        <a14:foregroundMark x1="44838" y1="75385" x2="52507" y2="78462"/>
                        <a14:foregroundMark x1="55162" y1="88718" x2="68142" y2="75385"/>
                        <a14:foregroundMark x1="68142" y1="75385" x2="58407" y2="96923"/>
                        <a14:foregroundMark x1="58407" y1="96923" x2="43658" y2="96923"/>
                        <a14:foregroundMark x1="43658" y1="96923" x2="43658" y2="96410"/>
                        <a14:foregroundMark x1="32448" y1="98462" x2="17994" y2="91282"/>
                        <a14:foregroundMark x1="17994" y1="91282" x2="31563" y2="97949"/>
                        <a14:foregroundMark x1="48378" y1="73846" x2="32448" y2="70256"/>
                        <a14:foregroundMark x1="28153" y1="66136" x2="23894" y2="62051"/>
                        <a14:foregroundMark x1="32448" y1="70256" x2="29647" y2="67569"/>
                        <a14:foregroundMark x1="16519" y1="77436" x2="12684" y2="49231"/>
                        <a14:foregroundMark x1="12684" y1="49231" x2="17699" y2="25128"/>
                        <a14:foregroundMark x1="17699" y1="25128" x2="18289" y2="24615"/>
                        <a14:foregroundMark x1="4425" y1="51282" x2="10324" y2="25128"/>
                        <a14:foregroundMark x1="10324" y1="25128" x2="23599" y2="8718"/>
                        <a14:foregroundMark x1="23599" y1="8718" x2="35103" y2="2051"/>
                        <a14:foregroundMark x1="93510" y1="10769" x2="97935" y2="3590"/>
                        <a14:backgroundMark x1="31563" y1="58462" x2="32153" y2="57436"/>
                        <a14:backgroundMark x1="35693" y1="55385" x2="29794" y2="55897"/>
                        <a14:backgroundMark x1="31858" y1="57949" x2="26549" y2="44103"/>
                        <a14:backgroundMark x1="35988" y1="55897" x2="35988" y2="57436"/>
                        <a14:backgroundMark x1="30973" y1="57949" x2="27434" y2="58462"/>
                        <a14:backgroundMark x1="28319" y1="59487" x2="25664" y2="57949"/>
                        <a14:backgroundMark x1="36283" y1="56923" x2="36578" y2="53333"/>
                        <a14:backgroundMark x1="36873" y1="58462" x2="36578" y2="517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000" y="5615111"/>
            <a:ext cx="1143773" cy="65792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AE78411-2759-40B1-A5A3-34ABF60EA3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6880" y1="25781" x2="62960" y2="27344"/>
                        <a14:foregroundMark x1="67040" y1="27109" x2="68000" y2="27578"/>
                        <a14:foregroundMark x1="73520" y1="43594" x2="67440" y2="41406"/>
                        <a14:foregroundMark x1="42160" y1="24688" x2="41920" y2="24609"/>
                        <a14:foregroundMark x1="40960" y1="24922" x2="40960" y2="24922"/>
                        <a14:foregroundMark x1="40720" y1="25078" x2="40320" y2="24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642" y="5504809"/>
            <a:ext cx="993395" cy="1072588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5CF32C64-9330-4B4F-A7F0-CD8EB20DD6A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32" y="5522598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85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3243F290-5687-4BE5-8164-1026BFB01E43}"/>
              </a:ext>
            </a:extLst>
          </p:cNvPr>
          <p:cNvSpPr/>
          <p:nvPr/>
        </p:nvSpPr>
        <p:spPr>
          <a:xfrm>
            <a:off x="4384916" y="5148263"/>
            <a:ext cx="14653358" cy="1709738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3CFDA86-642F-4037-82CE-DC53C84CB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ИНДИВИДУАЛЬНАЯ ТЕХНИКО-ТАКТИЧЕСКАЯ ОСНАЩЕННОСТЬ</a:t>
            </a:r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4D5BD940-FE5A-412C-BA5E-639CE07311EB}"/>
              </a:ext>
            </a:extLst>
          </p:cNvPr>
          <p:cNvSpPr/>
          <p:nvPr/>
        </p:nvSpPr>
        <p:spPr>
          <a:xfrm>
            <a:off x="5856846" y="5420945"/>
            <a:ext cx="13181428" cy="1437055"/>
          </a:xfrm>
          <a:prstGeom prst="triangle">
            <a:avLst>
              <a:gd name="adj" fmla="val 100000"/>
            </a:avLst>
          </a:prstGeom>
          <a:gradFill>
            <a:gsLst>
              <a:gs pos="0">
                <a:srgbClr val="002060"/>
              </a:gs>
              <a:gs pos="100000">
                <a:srgbClr val="0070C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40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-0.25 -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111E-6 L -0.25 1.1111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2F096EF-2673-410D-9CA6-EB8BFB2AC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1012731"/>
            <a:ext cx="2247900" cy="5400675"/>
          </a:xfrm>
        </p:spPr>
        <p:txBody>
          <a:bodyPr>
            <a:normAutofit/>
          </a:bodyPr>
          <a:lstStyle/>
          <a:p>
            <a:r>
              <a:rPr lang="ru-RU" dirty="0"/>
              <a:t>Атака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51B73F8-3B86-4054-8D6C-FC3F2B61D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7575" y="1152524"/>
            <a:ext cx="7896225" cy="5400675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Объем и разносторонность </a:t>
            </a: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технических приемов (ведение, финты, удары)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Умение применять их со </a:t>
            </a: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сменой ритма </a:t>
            </a: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и направления движения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Креативность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Выявление и совершенствование </a:t>
            </a: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сильных сторон </a:t>
            </a: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игрока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Оценка ситуации </a:t>
            </a: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и принятие решения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Выявление и </a:t>
            </a: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устранение слабых сторон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Открывание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Отвлечение</a:t>
            </a: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 соперника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Создание </a:t>
            </a:r>
            <a:r>
              <a:rPr lang="ru-RU" sz="2400" dirty="0">
                <a:solidFill>
                  <a:srgbClr val="FFC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численного преимущества</a:t>
            </a:r>
            <a:r>
              <a:rPr lang="ru-RU" sz="2400" dirty="0">
                <a:latin typeface="Yu Gothic UI" panose="020B0500000000000000" pitchFamily="34" charset="-128"/>
                <a:ea typeface="Yu Gothic UI" panose="020B0500000000000000" pitchFamily="34" charset="-128"/>
              </a:rPr>
              <a:t> на отдельных участках поля</a:t>
            </a:r>
          </a:p>
          <a:p>
            <a:pPr>
              <a:buClr>
                <a:schemeClr val="bg1"/>
              </a:buClr>
            </a:pPr>
            <a:endParaRPr lang="ru-RU" sz="2400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BF70F98-A4C0-4E9B-8027-1ACE691E071D}"/>
              </a:ext>
            </a:extLst>
          </p:cNvPr>
          <p:cNvCxnSpPr/>
          <p:nvPr/>
        </p:nvCxnSpPr>
        <p:spPr>
          <a:xfrm>
            <a:off x="3152775" y="1209675"/>
            <a:ext cx="0" cy="5305425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739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2F096EF-2673-410D-9CA6-EB8BFB2AC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1012731"/>
            <a:ext cx="2499357" cy="5400675"/>
          </a:xfrm>
        </p:spPr>
        <p:txBody>
          <a:bodyPr>
            <a:normAutofit/>
          </a:bodyPr>
          <a:lstStyle/>
          <a:p>
            <a:r>
              <a:rPr lang="ru-RU" sz="3200" dirty="0"/>
              <a:t>Оборона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51B73F8-3B86-4054-8D6C-FC3F2B61D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7575" y="2540000"/>
            <a:ext cx="7896225" cy="4013199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</a:rPr>
              <a:t>Закрывание</a:t>
            </a:r>
          </a:p>
          <a:p>
            <a:pPr>
              <a:buClr>
                <a:schemeClr val="bg1"/>
              </a:buClr>
            </a:pPr>
            <a:r>
              <a:rPr lang="ru-RU" sz="2400" dirty="0"/>
              <a:t>Игра на </a:t>
            </a:r>
            <a:r>
              <a:rPr lang="ru-RU" sz="2400" dirty="0">
                <a:solidFill>
                  <a:srgbClr val="FFC000"/>
                </a:solidFill>
              </a:rPr>
              <a:t>опережении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</a:rPr>
              <a:t>Отбор</a:t>
            </a:r>
          </a:p>
          <a:p>
            <a:pPr>
              <a:buClr>
                <a:schemeClr val="bg1"/>
              </a:buClr>
            </a:pPr>
            <a:r>
              <a:rPr lang="ru-RU" sz="2400" dirty="0">
                <a:solidFill>
                  <a:srgbClr val="FFC000"/>
                </a:solidFill>
              </a:rPr>
              <a:t>Противодействие</a:t>
            </a:r>
            <a:r>
              <a:rPr lang="ru-RU" sz="2400" dirty="0"/>
              <a:t> ударам, ведениям, передачам</a:t>
            </a:r>
          </a:p>
          <a:p>
            <a:pPr>
              <a:buClr>
                <a:schemeClr val="bg1"/>
              </a:buClr>
            </a:pPr>
            <a:r>
              <a:rPr lang="ru-RU" sz="2400" dirty="0"/>
              <a:t>Тактический </a:t>
            </a:r>
            <a:r>
              <a:rPr lang="ru-RU" sz="2400" dirty="0">
                <a:solidFill>
                  <a:srgbClr val="FFC000"/>
                </a:solidFill>
              </a:rPr>
              <a:t>фол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BBF70F98-A4C0-4E9B-8027-1ACE691E071D}"/>
              </a:ext>
            </a:extLst>
          </p:cNvPr>
          <p:cNvCxnSpPr>
            <a:cxnSpLocks/>
          </p:cNvCxnSpPr>
          <p:nvPr/>
        </p:nvCxnSpPr>
        <p:spPr>
          <a:xfrm>
            <a:off x="3152775" y="2540000"/>
            <a:ext cx="0" cy="266192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32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983</Words>
  <Application>Microsoft Office PowerPoint</Application>
  <PresentationFormat>Широкоэкранный</PresentationFormat>
  <Paragraphs>337</Paragraphs>
  <Slides>67</Slides>
  <Notes>0</Notes>
  <HiddenSlides>8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7" baseType="lpstr">
      <vt:lpstr>Yu Gothic UI</vt:lpstr>
      <vt:lpstr>Arial</vt:lpstr>
      <vt:lpstr>Calibri</vt:lpstr>
      <vt:lpstr>Century Gothic</vt:lpstr>
      <vt:lpstr>Segoe UI</vt:lpstr>
      <vt:lpstr>Segoe UI Black</vt:lpstr>
      <vt:lpstr>Verdana</vt:lpstr>
      <vt:lpstr>Verdana Pro Black</vt:lpstr>
      <vt:lpstr>Verdana Pro SemiBold</vt:lpstr>
      <vt:lpstr>Office Theme</vt:lpstr>
      <vt:lpstr>I научно-практическая конференция  СТРУКТУРА И СОДЕРЖАНИЕ ПОДГОТОВКИ ЮНЫХ ФУТБОЛИСТОВ НА БАЗОВОМ ЭТАПЕ 7-14 лет</vt:lpstr>
      <vt:lpstr>Партнеры</vt:lpstr>
      <vt:lpstr>ШАГИН НИКИТА  ИГОРЕВИЧ</vt:lpstr>
      <vt:lpstr>ОСНОВНЫЕ АСПЕКТЫ  ТЕХНИКО-ТАКТИЧЕСКОЙ ПОДГОТОВКИ  ЮНЫХ ФУТБОЛИСТОВ  НА БАЗОВОМ ЭТАПЕ (7-14 ЛЕТ)</vt:lpstr>
      <vt:lpstr>ИНДИВИДУАЛЬНЫЕ ТЕХНИКО-ТАКТИЧЕСКИЕ ДЕЙСТВИЯ</vt:lpstr>
      <vt:lpstr>Презентация PowerPoint</vt:lpstr>
      <vt:lpstr>ИНДИВИДУАЛЬНАЯ ТЕХНИКО-ТАКТИЧЕСКАЯ ОСНАЩЕННОСТЬ</vt:lpstr>
      <vt:lpstr>Атака</vt:lpstr>
      <vt:lpstr>Оборона</vt:lpstr>
      <vt:lpstr>ГРУППОВЫЕ  ТЕХНИКО-ТАКТИЧЕСКИЕ ВЗАИМОДЕЙСТВИЯ</vt:lpstr>
      <vt:lpstr>Атака</vt:lpstr>
      <vt:lpstr>Оборона</vt:lpstr>
      <vt:lpstr>Презентация PowerPoint</vt:lpstr>
      <vt:lpstr>Конструирование упражнений</vt:lpstr>
      <vt:lpstr>Конструирование упражнений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Символическая сборная ошибок</vt:lpstr>
      <vt:lpstr>Презентация PowerPoint</vt:lpstr>
      <vt:lpstr>ПОНИМАНИЕ СУЩНОСТИ ИГРЫ</vt:lpstr>
      <vt:lpstr>Презентация PowerPoint</vt:lpstr>
      <vt:lpstr>I научно-практическая конференция  СТРУКТУРА И СОДЕРЖАНИЕ ПОДГОТОВКИ ЮНЫХ ФУТБОЛИСТОВ НА БАЗОВОМ ЭТАПЕ 7-14 лет</vt:lpstr>
      <vt:lpstr>ЛЕКСАКОВ АНДРЕЙ ВЛАДИМИРОВИЧ</vt:lpstr>
      <vt:lpstr>ПСИХОЛОГО-ПЕДАГОГИЧЕСКИЕ АСПЕКТЫ ПОДГОТОВКИ ЮНЫХ ФУТБОЛИСТОВ  НА БАЗОВОМ ЭТАПЕ (7-14 ЛЕТ)</vt:lpstr>
      <vt:lpstr>ИГРОК</vt:lpstr>
      <vt:lpstr>ИГРОК</vt:lpstr>
      <vt:lpstr>ПАМЯТЬ</vt:lpstr>
      <vt:lpstr>ВНИМАНИЕ</vt:lpstr>
      <vt:lpstr>ИГРОК</vt:lpstr>
      <vt:lpstr>ИГРОК</vt:lpstr>
      <vt:lpstr>ИГРОК</vt:lpstr>
      <vt:lpstr>ТРЕНЕР</vt:lpstr>
      <vt:lpstr>ТРЕНЕР</vt:lpstr>
      <vt:lpstr>ТРЕНЕР</vt:lpstr>
      <vt:lpstr>ТРЕНЕР</vt:lpstr>
      <vt:lpstr>ГДЕ?</vt:lpstr>
      <vt:lpstr>Презентация PowerPoint</vt:lpstr>
      <vt:lpstr>Презентация PowerPoint</vt:lpstr>
      <vt:lpstr>Презентация PowerPoint</vt:lpstr>
      <vt:lpstr>I научно-практическая конференция  СТРУКТУРА И СОДЕРЖАНИЕ ПОДГОТОВКИ ЮНЫХ ФУТБОЛИСТОВ НА БАЗОВОМ ЭТАПЕ 7-14 лет</vt:lpstr>
      <vt:lpstr>СЛУЦКИЙ  ЛЕОНИД  ВИКТОРОВИЧ</vt:lpstr>
      <vt:lpstr>I научно-практическая конференция  СТРУКТУРА И СОДЕРЖАНИЕ ПОДГОТОВКИ ЮНЫХ ФУТБОЛИСТОВ НА БАЗОВОМ ЭТАПЕ 7-14 лет</vt:lpstr>
      <vt:lpstr>ШАГИН НИКИТА  ИГОРЕВИЧ</vt:lpstr>
      <vt:lpstr>РОЛЬ И ЗНАЧЕНИЕ ПОДВИЖНЫХ ИГР НА БАЗОВОМ ЭТАПЕ (7-14 ЛЕТ) </vt:lpstr>
      <vt:lpstr>Подвижная игра</vt:lpstr>
      <vt:lpstr>ПРЕИМУЩЕСТВА</vt:lpstr>
      <vt:lpstr>Преимущества</vt:lpstr>
      <vt:lpstr>Преимущества</vt:lpstr>
      <vt:lpstr>Преимущества</vt:lpstr>
      <vt:lpstr>Преимущества</vt:lpstr>
      <vt:lpstr>Презентация PowerPoint</vt:lpstr>
      <vt:lpstr>НЕДОСТАТКИ</vt:lpstr>
      <vt:lpstr>Презентация PowerPoint</vt:lpstr>
      <vt:lpstr>Игровое мышление</vt:lpstr>
      <vt:lpstr>Игровое мышление</vt:lpstr>
      <vt:lpstr>ИГРОВОЕ МЫШЛЕНИЕ  ИГРОВЫЕ СРЕДСТВА!</vt:lpstr>
      <vt:lpstr>Презентация PowerPoint</vt:lpstr>
      <vt:lpstr>Организация подвижной игры</vt:lpstr>
      <vt:lpstr>I научно-практическая конференция  СТРУКТУРА И СОДЕРЖАНИЕ ПОДГОТОВКИ ЮНЫХ ФУТБОЛИСТОВ НА БАЗОВОМ ЭТАПЕ 7-14 лет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научно-практическая конференция  СТРУКТУРА И СОДЕРЖАНИЕ ПОДГОТОВКИ ЮНЫХ ФУТБОЛИСТОВ НА БАЗОВОМ ЭТАПЕ 7-14 лет</dc:title>
  <dc:creator>Viktor Testoedov</dc:creator>
  <cp:lastModifiedBy>Viktor Testoedov</cp:lastModifiedBy>
  <cp:revision>51</cp:revision>
  <dcterms:created xsi:type="dcterms:W3CDTF">2019-06-03T22:23:21Z</dcterms:created>
  <dcterms:modified xsi:type="dcterms:W3CDTF">2019-06-15T18:19:16Z</dcterms:modified>
</cp:coreProperties>
</file>